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0"/>
  </p:notesMasterIdLst>
  <p:sldIdLst>
    <p:sldId id="298" r:id="rId5"/>
    <p:sldId id="305" r:id="rId6"/>
    <p:sldId id="386" r:id="rId7"/>
    <p:sldId id="271" r:id="rId8"/>
    <p:sldId id="308" r:id="rId9"/>
    <p:sldId id="309" r:id="rId10"/>
    <p:sldId id="307" r:id="rId11"/>
    <p:sldId id="306" r:id="rId12"/>
    <p:sldId id="263" r:id="rId13"/>
    <p:sldId id="260" r:id="rId14"/>
    <p:sldId id="310" r:id="rId15"/>
    <p:sldId id="304" r:id="rId16"/>
    <p:sldId id="311" r:id="rId17"/>
    <p:sldId id="265" r:id="rId18"/>
    <p:sldId id="267" r:id="rId19"/>
    <p:sldId id="270" r:id="rId20"/>
    <p:sldId id="274" r:id="rId21"/>
    <p:sldId id="318" r:id="rId22"/>
    <p:sldId id="319" r:id="rId23"/>
    <p:sldId id="300" r:id="rId24"/>
    <p:sldId id="320" r:id="rId25"/>
    <p:sldId id="312" r:id="rId26"/>
    <p:sldId id="313" r:id="rId27"/>
    <p:sldId id="284" r:id="rId28"/>
    <p:sldId id="286" r:id="rId29"/>
    <p:sldId id="387" r:id="rId30"/>
    <p:sldId id="291" r:id="rId31"/>
    <p:sldId id="388" r:id="rId32"/>
    <p:sldId id="389" r:id="rId33"/>
    <p:sldId id="325" r:id="rId34"/>
    <p:sldId id="322" r:id="rId35"/>
    <p:sldId id="368" r:id="rId36"/>
    <p:sldId id="366" r:id="rId37"/>
    <p:sldId id="330" r:id="rId38"/>
    <p:sldId id="377" r:id="rId39"/>
    <p:sldId id="332" r:id="rId40"/>
    <p:sldId id="390" r:id="rId41"/>
    <p:sldId id="328" r:id="rId42"/>
    <p:sldId id="391" r:id="rId43"/>
    <p:sldId id="392" r:id="rId44"/>
    <p:sldId id="400" r:id="rId45"/>
    <p:sldId id="401" r:id="rId46"/>
    <p:sldId id="385" r:id="rId47"/>
    <p:sldId id="384" r:id="rId48"/>
    <p:sldId id="367" r:id="rId49"/>
    <p:sldId id="371" r:id="rId50"/>
    <p:sldId id="278" r:id="rId51"/>
    <p:sldId id="259" r:id="rId52"/>
    <p:sldId id="302" r:id="rId53"/>
    <p:sldId id="303" r:id="rId54"/>
    <p:sldId id="279" r:id="rId55"/>
    <p:sldId id="374" r:id="rId56"/>
    <p:sldId id="402" r:id="rId57"/>
    <p:sldId id="404" r:id="rId58"/>
    <p:sldId id="405" r:id="rId59"/>
    <p:sldId id="406" r:id="rId60"/>
    <p:sldId id="407" r:id="rId61"/>
    <p:sldId id="408" r:id="rId62"/>
    <p:sldId id="410" r:id="rId63"/>
    <p:sldId id="409" r:id="rId64"/>
    <p:sldId id="376" r:id="rId65"/>
    <p:sldId id="321" r:id="rId66"/>
    <p:sldId id="323" r:id="rId67"/>
    <p:sldId id="324" r:id="rId68"/>
    <p:sldId id="29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06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ao.i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ao.i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CC056-062A-465A-A854-66E092ED8E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C6DD6E-BA25-4DB2-BE7B-55D37DBCA1B7}">
      <dgm:prSet/>
      <dgm:spPr/>
      <dgm:t>
        <a:bodyPr/>
        <a:lstStyle/>
        <a:p>
          <a:r>
            <a:rPr lang="en-GB" dirty="0"/>
            <a:t>1. Register at </a:t>
          </a:r>
          <a:r>
            <a:rPr lang="en-GB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www.cao.ie</a:t>
          </a:r>
          <a:r>
            <a:rPr lang="en-GB" dirty="0">
              <a:solidFill>
                <a:srgbClr val="C00000"/>
              </a:solidFill>
            </a:rPr>
            <a:t> </a:t>
          </a:r>
          <a:r>
            <a:rPr lang="en-GB" dirty="0"/>
            <a:t>(blank sample form on </a:t>
          </a:r>
          <a:r>
            <a:rPr lang="en-GB" dirty="0" err="1"/>
            <a:t>Onenote</a:t>
          </a:r>
          <a:r>
            <a:rPr lang="en-GB" dirty="0"/>
            <a:t>/ Demo application on CAO.ie)</a:t>
          </a:r>
          <a:endParaRPr lang="en-US" dirty="0"/>
        </a:p>
      </dgm:t>
    </dgm:pt>
    <dgm:pt modelId="{883A8EB3-70C3-49FA-8078-552B96B63DA6}" type="parTrans" cxnId="{B088DC46-C2FD-4059-9EBF-20A8B3AC6827}">
      <dgm:prSet/>
      <dgm:spPr/>
      <dgm:t>
        <a:bodyPr/>
        <a:lstStyle/>
        <a:p>
          <a:endParaRPr lang="en-US"/>
        </a:p>
      </dgm:t>
    </dgm:pt>
    <dgm:pt modelId="{FD1E9FEE-C07E-414E-8F2A-5A3A8B0666DA}" type="sibTrans" cxnId="{B088DC46-C2FD-4059-9EBF-20A8B3AC6827}">
      <dgm:prSet/>
      <dgm:spPr/>
      <dgm:t>
        <a:bodyPr/>
        <a:lstStyle/>
        <a:p>
          <a:endParaRPr lang="en-US"/>
        </a:p>
      </dgm:t>
    </dgm:pt>
    <dgm:pt modelId="{CC191697-48F5-4EDB-9606-5B157A406263}">
      <dgm:prSet/>
      <dgm:spPr/>
      <dgm:t>
        <a:bodyPr/>
        <a:lstStyle/>
        <a:p>
          <a:r>
            <a:rPr lang="en-GB"/>
            <a:t>2. Students receive CAO number and verification code for logging into ‘My Application’ on cao.ie</a:t>
          </a:r>
          <a:endParaRPr lang="en-US"/>
        </a:p>
      </dgm:t>
    </dgm:pt>
    <dgm:pt modelId="{0CBF775F-94BD-483C-BE2B-426B96B8D483}" type="parTrans" cxnId="{4D8FE113-8C32-42D5-ACD5-E32E4FE3CE86}">
      <dgm:prSet/>
      <dgm:spPr/>
      <dgm:t>
        <a:bodyPr/>
        <a:lstStyle/>
        <a:p>
          <a:endParaRPr lang="en-US"/>
        </a:p>
      </dgm:t>
    </dgm:pt>
    <dgm:pt modelId="{2139670A-F5A3-4173-8D1E-A42E07BB3F01}" type="sibTrans" cxnId="{4D8FE113-8C32-42D5-ACD5-E32E4FE3CE86}">
      <dgm:prSet/>
      <dgm:spPr/>
      <dgm:t>
        <a:bodyPr/>
        <a:lstStyle/>
        <a:p>
          <a:endParaRPr lang="en-US"/>
        </a:p>
      </dgm:t>
    </dgm:pt>
    <dgm:pt modelId="{1E492EE5-FD84-46D9-9D4D-6731835D0D4A}">
      <dgm:prSet/>
      <dgm:spPr/>
      <dgm:t>
        <a:bodyPr/>
        <a:lstStyle/>
        <a:p>
          <a:r>
            <a:rPr lang="en-GB" dirty="0"/>
            <a:t>3. Students select up to </a:t>
          </a:r>
          <a:r>
            <a:rPr lang="en-GB" b="1" u="sng" dirty="0">
              <a:solidFill>
                <a:srgbClr val="FF0000"/>
              </a:solidFill>
            </a:rPr>
            <a:t>Ten Level 8 Courses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/>
            <a:t>and </a:t>
          </a:r>
          <a:r>
            <a:rPr lang="en-GB" b="1" u="sng" dirty="0">
              <a:solidFill>
                <a:srgbClr val="FF0000"/>
              </a:solidFill>
            </a:rPr>
            <a:t>Ten Level 6/7 Courses</a:t>
          </a:r>
          <a:r>
            <a:rPr lang="en-GB" dirty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FAC2445D-00C6-44C0-962A-FAD258EF09F1}" type="parTrans" cxnId="{27857EAC-778F-45A0-A034-F4FC5D52928C}">
      <dgm:prSet/>
      <dgm:spPr/>
      <dgm:t>
        <a:bodyPr/>
        <a:lstStyle/>
        <a:p>
          <a:endParaRPr lang="en-US"/>
        </a:p>
      </dgm:t>
    </dgm:pt>
    <dgm:pt modelId="{4EB682F2-8C20-41F8-9712-17A8DCD1043C}" type="sibTrans" cxnId="{27857EAC-778F-45A0-A034-F4FC5D52928C}">
      <dgm:prSet/>
      <dgm:spPr/>
      <dgm:t>
        <a:bodyPr/>
        <a:lstStyle/>
        <a:p>
          <a:endParaRPr lang="en-US"/>
        </a:p>
      </dgm:t>
    </dgm:pt>
    <dgm:pt modelId="{C9819B91-35C2-4298-9C92-818E4ED3E4C6}">
      <dgm:prSet/>
      <dgm:spPr/>
      <dgm:t>
        <a:bodyPr/>
        <a:lstStyle/>
        <a:p>
          <a:r>
            <a:rPr lang="en-GB" dirty="0"/>
            <a:t>4. Choices should be listed in </a:t>
          </a:r>
          <a:r>
            <a:rPr lang="en-GB" b="1" dirty="0">
              <a:solidFill>
                <a:srgbClr val="C00000"/>
              </a:solidFill>
            </a:rPr>
            <a:t>order of preference</a:t>
          </a:r>
          <a:endParaRPr lang="en-US" dirty="0">
            <a:solidFill>
              <a:srgbClr val="C00000"/>
            </a:solidFill>
          </a:endParaRPr>
        </a:p>
      </dgm:t>
    </dgm:pt>
    <dgm:pt modelId="{9F961681-8BF1-43A2-8466-7262932B9964}" type="parTrans" cxnId="{87BB4ABB-B7A2-468F-8532-7ADF12FBD7FA}">
      <dgm:prSet/>
      <dgm:spPr/>
      <dgm:t>
        <a:bodyPr/>
        <a:lstStyle/>
        <a:p>
          <a:endParaRPr lang="en-US"/>
        </a:p>
      </dgm:t>
    </dgm:pt>
    <dgm:pt modelId="{408CDA59-1448-4457-8057-7DBD9EA4C30E}" type="sibTrans" cxnId="{87BB4ABB-B7A2-468F-8532-7ADF12FBD7FA}">
      <dgm:prSet/>
      <dgm:spPr/>
      <dgm:t>
        <a:bodyPr/>
        <a:lstStyle/>
        <a:p>
          <a:endParaRPr lang="en-US"/>
        </a:p>
      </dgm:t>
    </dgm:pt>
    <dgm:pt modelId="{E95E9BF5-8425-4AA0-A85D-9741722C6097}">
      <dgm:prSet/>
      <dgm:spPr/>
      <dgm:t>
        <a:bodyPr/>
        <a:lstStyle/>
        <a:p>
          <a:r>
            <a:rPr lang="en-GB" dirty="0"/>
            <a:t>5. </a:t>
          </a:r>
          <a:r>
            <a:rPr lang="en-GB" b="1" dirty="0"/>
            <a:t>Changes</a:t>
          </a:r>
          <a:r>
            <a:rPr lang="en-GB" dirty="0"/>
            <a:t> to courses and </a:t>
          </a:r>
          <a:r>
            <a:rPr lang="en-GB" b="1" dirty="0"/>
            <a:t>preferences</a:t>
          </a:r>
          <a:r>
            <a:rPr lang="en-GB" dirty="0"/>
            <a:t> can be made up until </a:t>
          </a:r>
          <a:r>
            <a:rPr lang="en-GB" b="1" dirty="0"/>
            <a:t>July 1st </a:t>
          </a:r>
          <a:r>
            <a:rPr lang="en-GB" dirty="0"/>
            <a:t>(access closes between Feb 1st and May 5th)</a:t>
          </a:r>
          <a:endParaRPr lang="en-US" dirty="0"/>
        </a:p>
      </dgm:t>
    </dgm:pt>
    <dgm:pt modelId="{8C12BF33-7D88-4F0B-BD2A-834D7561B6EC}" type="parTrans" cxnId="{FA0ED3F7-F75C-4ED8-85B7-0710F35C53FA}">
      <dgm:prSet/>
      <dgm:spPr/>
      <dgm:t>
        <a:bodyPr/>
        <a:lstStyle/>
        <a:p>
          <a:endParaRPr lang="en-US"/>
        </a:p>
      </dgm:t>
    </dgm:pt>
    <dgm:pt modelId="{FF7DBF43-B3BE-4510-BF66-22D99B3C0672}" type="sibTrans" cxnId="{FA0ED3F7-F75C-4ED8-85B7-0710F35C53FA}">
      <dgm:prSet/>
      <dgm:spPr/>
      <dgm:t>
        <a:bodyPr/>
        <a:lstStyle/>
        <a:p>
          <a:endParaRPr lang="en-US"/>
        </a:p>
      </dgm:t>
    </dgm:pt>
    <dgm:pt modelId="{0F0391EB-6C80-47EF-87F8-17C15787F4E1}">
      <dgm:prSet/>
      <dgm:spPr/>
      <dgm:t>
        <a:bodyPr/>
        <a:lstStyle/>
        <a:p>
          <a:r>
            <a:rPr lang="en-GB"/>
            <a:t>6. </a:t>
          </a:r>
          <a:r>
            <a:rPr lang="en-GB" b="1"/>
            <a:t>Restricted courses can not be added after Feb 1st </a:t>
          </a:r>
          <a:r>
            <a:rPr lang="en-GB"/>
            <a:t>– ie. courses that require Portfolio, Audition or Interview (or HPAT for medicine)</a:t>
          </a:r>
          <a:endParaRPr lang="en-US"/>
        </a:p>
      </dgm:t>
    </dgm:pt>
    <dgm:pt modelId="{430AFF49-B86C-4536-9377-823A1D790D66}" type="parTrans" cxnId="{400C1188-551B-4144-A7E4-40130C8D4ED2}">
      <dgm:prSet/>
      <dgm:spPr/>
      <dgm:t>
        <a:bodyPr/>
        <a:lstStyle/>
        <a:p>
          <a:endParaRPr lang="en-US"/>
        </a:p>
      </dgm:t>
    </dgm:pt>
    <dgm:pt modelId="{24BDB232-EAA5-4F14-BB30-8D1F61007080}" type="sibTrans" cxnId="{400C1188-551B-4144-A7E4-40130C8D4ED2}">
      <dgm:prSet/>
      <dgm:spPr/>
      <dgm:t>
        <a:bodyPr/>
        <a:lstStyle/>
        <a:p>
          <a:endParaRPr lang="en-US"/>
        </a:p>
      </dgm:t>
    </dgm:pt>
    <dgm:pt modelId="{BFED1FE7-B49D-464F-BA94-25AFDC424AA5}" type="pres">
      <dgm:prSet presAssocID="{2F4CC056-062A-465A-A854-66E092ED8E6A}" presName="linear" presStyleCnt="0">
        <dgm:presLayoutVars>
          <dgm:animLvl val="lvl"/>
          <dgm:resizeHandles val="exact"/>
        </dgm:presLayoutVars>
      </dgm:prSet>
      <dgm:spPr/>
    </dgm:pt>
    <dgm:pt modelId="{7542857C-ADBB-4743-B98E-27E8FD1CFD79}" type="pres">
      <dgm:prSet presAssocID="{F0C6DD6E-BA25-4DB2-BE7B-55D37DBCA1B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EED504-7FAB-4D41-937A-512F8BD313C6}" type="pres">
      <dgm:prSet presAssocID="{FD1E9FEE-C07E-414E-8F2A-5A3A8B0666DA}" presName="spacer" presStyleCnt="0"/>
      <dgm:spPr/>
    </dgm:pt>
    <dgm:pt modelId="{9D93FD4D-2739-4369-9A07-51AE66D50A48}" type="pres">
      <dgm:prSet presAssocID="{CC191697-48F5-4EDB-9606-5B157A40626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6250DBD-98CA-410D-B9D6-101BBA796B51}" type="pres">
      <dgm:prSet presAssocID="{2139670A-F5A3-4173-8D1E-A42E07BB3F01}" presName="spacer" presStyleCnt="0"/>
      <dgm:spPr/>
    </dgm:pt>
    <dgm:pt modelId="{2AC725C3-4F8D-4E20-A8E8-C551F2E21C63}" type="pres">
      <dgm:prSet presAssocID="{1E492EE5-FD84-46D9-9D4D-6731835D0D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686466-B34D-45BF-89A3-C4FFF7A0E8DF}" type="pres">
      <dgm:prSet presAssocID="{4EB682F2-8C20-41F8-9712-17A8DCD1043C}" presName="spacer" presStyleCnt="0"/>
      <dgm:spPr/>
    </dgm:pt>
    <dgm:pt modelId="{5522FDAB-3D7F-4420-8776-4BBC5CA1005E}" type="pres">
      <dgm:prSet presAssocID="{C9819B91-35C2-4298-9C92-818E4ED3E4C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5BE17D-EDFF-4DFF-A8C2-54F0BE55D0E6}" type="pres">
      <dgm:prSet presAssocID="{408CDA59-1448-4457-8057-7DBD9EA4C30E}" presName="spacer" presStyleCnt="0"/>
      <dgm:spPr/>
    </dgm:pt>
    <dgm:pt modelId="{3457B87E-0056-4A21-8846-61A8AC2E295C}" type="pres">
      <dgm:prSet presAssocID="{E95E9BF5-8425-4AA0-A85D-9741722C609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4E3A339-F479-4B79-8DE3-814BF9A52882}" type="pres">
      <dgm:prSet presAssocID="{FF7DBF43-B3BE-4510-BF66-22D99B3C0672}" presName="spacer" presStyleCnt="0"/>
      <dgm:spPr/>
    </dgm:pt>
    <dgm:pt modelId="{17182982-2C38-4EAA-9AE5-223266164C7D}" type="pres">
      <dgm:prSet presAssocID="{0F0391EB-6C80-47EF-87F8-17C15787F4E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D8FE113-8C32-42D5-ACD5-E32E4FE3CE86}" srcId="{2F4CC056-062A-465A-A854-66E092ED8E6A}" destId="{CC191697-48F5-4EDB-9606-5B157A406263}" srcOrd="1" destOrd="0" parTransId="{0CBF775F-94BD-483C-BE2B-426B96B8D483}" sibTransId="{2139670A-F5A3-4173-8D1E-A42E07BB3F01}"/>
    <dgm:cxn modelId="{B088DC46-C2FD-4059-9EBF-20A8B3AC6827}" srcId="{2F4CC056-062A-465A-A854-66E092ED8E6A}" destId="{F0C6DD6E-BA25-4DB2-BE7B-55D37DBCA1B7}" srcOrd="0" destOrd="0" parTransId="{883A8EB3-70C3-49FA-8078-552B96B63DA6}" sibTransId="{FD1E9FEE-C07E-414E-8F2A-5A3A8B0666DA}"/>
    <dgm:cxn modelId="{93BC1376-BDD3-4D1F-9091-2E247C557536}" type="presOf" srcId="{CC191697-48F5-4EDB-9606-5B157A406263}" destId="{9D93FD4D-2739-4369-9A07-51AE66D50A48}" srcOrd="0" destOrd="0" presId="urn:microsoft.com/office/officeart/2005/8/layout/vList2"/>
    <dgm:cxn modelId="{CC3E437B-A1B5-4074-8BBD-4F374E9BEE67}" type="presOf" srcId="{1E492EE5-FD84-46D9-9D4D-6731835D0D4A}" destId="{2AC725C3-4F8D-4E20-A8E8-C551F2E21C63}" srcOrd="0" destOrd="0" presId="urn:microsoft.com/office/officeart/2005/8/layout/vList2"/>
    <dgm:cxn modelId="{A3C99880-DB93-4CD8-8745-AB5B747957F7}" type="presOf" srcId="{F0C6DD6E-BA25-4DB2-BE7B-55D37DBCA1B7}" destId="{7542857C-ADBB-4743-B98E-27E8FD1CFD79}" srcOrd="0" destOrd="0" presId="urn:microsoft.com/office/officeart/2005/8/layout/vList2"/>
    <dgm:cxn modelId="{400C1188-551B-4144-A7E4-40130C8D4ED2}" srcId="{2F4CC056-062A-465A-A854-66E092ED8E6A}" destId="{0F0391EB-6C80-47EF-87F8-17C15787F4E1}" srcOrd="5" destOrd="0" parTransId="{430AFF49-B86C-4536-9377-823A1D790D66}" sibTransId="{24BDB232-EAA5-4F14-BB30-8D1F61007080}"/>
    <dgm:cxn modelId="{27857EAC-778F-45A0-A034-F4FC5D52928C}" srcId="{2F4CC056-062A-465A-A854-66E092ED8E6A}" destId="{1E492EE5-FD84-46D9-9D4D-6731835D0D4A}" srcOrd="2" destOrd="0" parTransId="{FAC2445D-00C6-44C0-962A-FAD258EF09F1}" sibTransId="{4EB682F2-8C20-41F8-9712-17A8DCD1043C}"/>
    <dgm:cxn modelId="{F595BAAE-5304-4A43-A0A5-4F82DBDB7325}" type="presOf" srcId="{C9819B91-35C2-4298-9C92-818E4ED3E4C6}" destId="{5522FDAB-3D7F-4420-8776-4BBC5CA1005E}" srcOrd="0" destOrd="0" presId="urn:microsoft.com/office/officeart/2005/8/layout/vList2"/>
    <dgm:cxn modelId="{A750D7BA-0396-4AE0-8932-1C10721D7207}" type="presOf" srcId="{0F0391EB-6C80-47EF-87F8-17C15787F4E1}" destId="{17182982-2C38-4EAA-9AE5-223266164C7D}" srcOrd="0" destOrd="0" presId="urn:microsoft.com/office/officeart/2005/8/layout/vList2"/>
    <dgm:cxn modelId="{87BB4ABB-B7A2-468F-8532-7ADF12FBD7FA}" srcId="{2F4CC056-062A-465A-A854-66E092ED8E6A}" destId="{C9819B91-35C2-4298-9C92-818E4ED3E4C6}" srcOrd="3" destOrd="0" parTransId="{9F961681-8BF1-43A2-8466-7262932B9964}" sibTransId="{408CDA59-1448-4457-8057-7DBD9EA4C30E}"/>
    <dgm:cxn modelId="{D69F7FC8-A8C0-40D1-BF90-C08C3E8CD22E}" type="presOf" srcId="{2F4CC056-062A-465A-A854-66E092ED8E6A}" destId="{BFED1FE7-B49D-464F-BA94-25AFDC424AA5}" srcOrd="0" destOrd="0" presId="urn:microsoft.com/office/officeart/2005/8/layout/vList2"/>
    <dgm:cxn modelId="{459CF8CE-4701-43B0-A5A4-154D456110AA}" type="presOf" srcId="{E95E9BF5-8425-4AA0-A85D-9741722C6097}" destId="{3457B87E-0056-4A21-8846-61A8AC2E295C}" srcOrd="0" destOrd="0" presId="urn:microsoft.com/office/officeart/2005/8/layout/vList2"/>
    <dgm:cxn modelId="{FA0ED3F7-F75C-4ED8-85B7-0710F35C53FA}" srcId="{2F4CC056-062A-465A-A854-66E092ED8E6A}" destId="{E95E9BF5-8425-4AA0-A85D-9741722C6097}" srcOrd="4" destOrd="0" parTransId="{8C12BF33-7D88-4F0B-BD2A-834D7561B6EC}" sibTransId="{FF7DBF43-B3BE-4510-BF66-22D99B3C0672}"/>
    <dgm:cxn modelId="{3CA0D896-A729-404B-AE0F-DCFD15AA662E}" type="presParOf" srcId="{BFED1FE7-B49D-464F-BA94-25AFDC424AA5}" destId="{7542857C-ADBB-4743-B98E-27E8FD1CFD79}" srcOrd="0" destOrd="0" presId="urn:microsoft.com/office/officeart/2005/8/layout/vList2"/>
    <dgm:cxn modelId="{92A33456-6CDA-4160-BB74-080BC8DA0259}" type="presParOf" srcId="{BFED1FE7-B49D-464F-BA94-25AFDC424AA5}" destId="{BCEED504-7FAB-4D41-937A-512F8BD313C6}" srcOrd="1" destOrd="0" presId="urn:microsoft.com/office/officeart/2005/8/layout/vList2"/>
    <dgm:cxn modelId="{BA904B53-58A2-4432-881C-6D354B053740}" type="presParOf" srcId="{BFED1FE7-B49D-464F-BA94-25AFDC424AA5}" destId="{9D93FD4D-2739-4369-9A07-51AE66D50A48}" srcOrd="2" destOrd="0" presId="urn:microsoft.com/office/officeart/2005/8/layout/vList2"/>
    <dgm:cxn modelId="{62EE6B22-464B-4FC8-898A-704822E94A68}" type="presParOf" srcId="{BFED1FE7-B49D-464F-BA94-25AFDC424AA5}" destId="{F6250DBD-98CA-410D-B9D6-101BBA796B51}" srcOrd="3" destOrd="0" presId="urn:microsoft.com/office/officeart/2005/8/layout/vList2"/>
    <dgm:cxn modelId="{CB03FFDF-5EB6-4AC2-8DBA-0FB06C04C7D3}" type="presParOf" srcId="{BFED1FE7-B49D-464F-BA94-25AFDC424AA5}" destId="{2AC725C3-4F8D-4E20-A8E8-C551F2E21C63}" srcOrd="4" destOrd="0" presId="urn:microsoft.com/office/officeart/2005/8/layout/vList2"/>
    <dgm:cxn modelId="{C77E4805-0CF2-4968-BE09-2AB5F2D178CD}" type="presParOf" srcId="{BFED1FE7-B49D-464F-BA94-25AFDC424AA5}" destId="{EA686466-B34D-45BF-89A3-C4FFF7A0E8DF}" srcOrd="5" destOrd="0" presId="urn:microsoft.com/office/officeart/2005/8/layout/vList2"/>
    <dgm:cxn modelId="{17D7BA46-198A-4B59-8AF6-93E14C4135C9}" type="presParOf" srcId="{BFED1FE7-B49D-464F-BA94-25AFDC424AA5}" destId="{5522FDAB-3D7F-4420-8776-4BBC5CA1005E}" srcOrd="6" destOrd="0" presId="urn:microsoft.com/office/officeart/2005/8/layout/vList2"/>
    <dgm:cxn modelId="{79A0E0F0-FBFD-450B-9793-DFC0BB90F06E}" type="presParOf" srcId="{BFED1FE7-B49D-464F-BA94-25AFDC424AA5}" destId="{485BE17D-EDFF-4DFF-A8C2-54F0BE55D0E6}" srcOrd="7" destOrd="0" presId="urn:microsoft.com/office/officeart/2005/8/layout/vList2"/>
    <dgm:cxn modelId="{C8EA3DA9-6685-4D82-B36E-6B178320FF30}" type="presParOf" srcId="{BFED1FE7-B49D-464F-BA94-25AFDC424AA5}" destId="{3457B87E-0056-4A21-8846-61A8AC2E295C}" srcOrd="8" destOrd="0" presId="urn:microsoft.com/office/officeart/2005/8/layout/vList2"/>
    <dgm:cxn modelId="{EB24D46E-4D1C-4A14-AF4D-A24DBD762FAD}" type="presParOf" srcId="{BFED1FE7-B49D-464F-BA94-25AFDC424AA5}" destId="{64E3A339-F479-4B79-8DE3-814BF9A52882}" srcOrd="9" destOrd="0" presId="urn:microsoft.com/office/officeart/2005/8/layout/vList2"/>
    <dgm:cxn modelId="{4691F7DB-1E81-4779-AF0F-B64B954B3379}" type="presParOf" srcId="{BFED1FE7-B49D-464F-BA94-25AFDC424AA5}" destId="{17182982-2C38-4EAA-9AE5-223266164C7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9DE2A-31B8-4A99-A7E8-AECFBE4A7A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718A47-1438-48F4-87A2-F4F3A3C16C03}">
      <dgm:prSet custT="1"/>
      <dgm:spPr/>
      <dgm:t>
        <a:bodyPr/>
        <a:lstStyle/>
        <a:p>
          <a:r>
            <a:rPr lang="en-GB" sz="1800" b="1" dirty="0">
              <a:solidFill>
                <a:srgbClr val="C00000"/>
              </a:solidFill>
            </a:rPr>
            <a:t>Separate </a:t>
          </a:r>
          <a:r>
            <a:rPr lang="en-GB" sz="1800" dirty="0"/>
            <a:t>to CAO -</a:t>
          </a:r>
          <a:r>
            <a:rPr lang="en-GB" sz="1500" dirty="0"/>
            <a:t>Usually at level 5 but some offered at level 6  (1 or 2 years)</a:t>
          </a:r>
          <a:endParaRPr lang="en-US" sz="1500" dirty="0"/>
        </a:p>
      </dgm:t>
    </dgm:pt>
    <dgm:pt modelId="{EB3B4B92-0650-4F15-8B4C-F1B72901E05C}" type="parTrans" cxnId="{11EB3A0B-49C9-4BB7-9F89-3F4843A194AA}">
      <dgm:prSet/>
      <dgm:spPr/>
      <dgm:t>
        <a:bodyPr/>
        <a:lstStyle/>
        <a:p>
          <a:endParaRPr lang="en-US"/>
        </a:p>
      </dgm:t>
    </dgm:pt>
    <dgm:pt modelId="{A2EC25D1-362F-461F-81D8-D677FA635E3B}" type="sibTrans" cxnId="{11EB3A0B-49C9-4BB7-9F89-3F4843A194AA}">
      <dgm:prSet/>
      <dgm:spPr/>
      <dgm:t>
        <a:bodyPr/>
        <a:lstStyle/>
        <a:p>
          <a:endParaRPr lang="en-US"/>
        </a:p>
      </dgm:t>
    </dgm:pt>
    <dgm:pt modelId="{0AE26E98-07BA-42A5-88DD-4C582F3E295B}">
      <dgm:prSet/>
      <dgm:spPr/>
      <dgm:t>
        <a:bodyPr/>
        <a:lstStyle/>
        <a:p>
          <a:r>
            <a:rPr lang="en-GB" dirty="0"/>
            <a:t>Do not require leaving cert points </a:t>
          </a:r>
          <a:endParaRPr lang="en-US" dirty="0"/>
        </a:p>
      </dgm:t>
    </dgm:pt>
    <dgm:pt modelId="{60C97CDC-F789-428C-879B-BA1022BD4AF2}" type="parTrans" cxnId="{B0A74A2B-B22E-4741-B0C6-062B8272F0FA}">
      <dgm:prSet/>
      <dgm:spPr/>
      <dgm:t>
        <a:bodyPr/>
        <a:lstStyle/>
        <a:p>
          <a:endParaRPr lang="en-US"/>
        </a:p>
      </dgm:t>
    </dgm:pt>
    <dgm:pt modelId="{2B1E7CAA-B90D-4CF2-8E27-02BA68001B7A}" type="sibTrans" cxnId="{B0A74A2B-B22E-4741-B0C6-062B8272F0FA}">
      <dgm:prSet/>
      <dgm:spPr/>
      <dgm:t>
        <a:bodyPr/>
        <a:lstStyle/>
        <a:p>
          <a:endParaRPr lang="en-US"/>
        </a:p>
      </dgm:t>
    </dgm:pt>
    <dgm:pt modelId="{059438A0-D877-48F2-93D6-5C84F033F839}">
      <dgm:prSet/>
      <dgm:spPr/>
      <dgm:t>
        <a:bodyPr/>
        <a:lstStyle/>
        <a:p>
          <a:r>
            <a:rPr lang="en-GB" dirty="0"/>
            <a:t>Minimum entry requirements are usually 5 passes in OL Leaving cert and an interview </a:t>
          </a:r>
          <a:endParaRPr lang="en-US" dirty="0"/>
        </a:p>
      </dgm:t>
    </dgm:pt>
    <dgm:pt modelId="{500BE669-69BD-4C9C-8128-11936860D2AD}" type="parTrans" cxnId="{10C6638B-458C-4E28-803E-8EF64A2BA3C9}">
      <dgm:prSet/>
      <dgm:spPr/>
      <dgm:t>
        <a:bodyPr/>
        <a:lstStyle/>
        <a:p>
          <a:endParaRPr lang="en-US"/>
        </a:p>
      </dgm:t>
    </dgm:pt>
    <dgm:pt modelId="{6375B8E0-BC41-4E51-9760-B4CBA636E198}" type="sibTrans" cxnId="{10C6638B-458C-4E28-803E-8EF64A2BA3C9}">
      <dgm:prSet/>
      <dgm:spPr/>
      <dgm:t>
        <a:bodyPr/>
        <a:lstStyle/>
        <a:p>
          <a:endParaRPr lang="en-US"/>
        </a:p>
      </dgm:t>
    </dgm:pt>
    <dgm:pt modelId="{63E8D52B-4A94-47DB-9444-BAD6ED5D67B1}">
      <dgm:prSet/>
      <dgm:spPr/>
      <dgm:t>
        <a:bodyPr/>
        <a:lstStyle/>
        <a:p>
          <a:r>
            <a:rPr lang="en-GB" dirty="0"/>
            <a:t>Are now free as the 200 euro fee has been abolished but many have additional “course charge” </a:t>
          </a:r>
          <a:endParaRPr lang="en-US" dirty="0"/>
        </a:p>
      </dgm:t>
    </dgm:pt>
    <dgm:pt modelId="{58868B8D-FA9E-4C86-BC9C-95BD84385ABA}" type="parTrans" cxnId="{30C811D2-299D-4081-B30A-F4F4775040E6}">
      <dgm:prSet/>
      <dgm:spPr/>
      <dgm:t>
        <a:bodyPr/>
        <a:lstStyle/>
        <a:p>
          <a:endParaRPr lang="en-US"/>
        </a:p>
      </dgm:t>
    </dgm:pt>
    <dgm:pt modelId="{18E2F71D-9B87-4A8D-83FD-CFB392D6371F}" type="sibTrans" cxnId="{30C811D2-299D-4081-B30A-F4F4775040E6}">
      <dgm:prSet/>
      <dgm:spPr/>
      <dgm:t>
        <a:bodyPr/>
        <a:lstStyle/>
        <a:p>
          <a:endParaRPr lang="en-US"/>
        </a:p>
      </dgm:t>
    </dgm:pt>
    <dgm:pt modelId="{1C90ED44-42BA-4DE8-8E98-6AEA3718CF94}">
      <dgm:prSet/>
      <dgm:spPr/>
      <dgm:t>
        <a:bodyPr/>
        <a:lstStyle/>
        <a:p>
          <a:r>
            <a:rPr lang="en-GB" dirty="0"/>
            <a:t>PLC can be used to access CAO courses (instead of LC results) or as a route straight to the world of work</a:t>
          </a:r>
          <a:endParaRPr lang="en-US" dirty="0"/>
        </a:p>
      </dgm:t>
    </dgm:pt>
    <dgm:pt modelId="{F2E3603F-E886-4417-A4E5-0F65993A5E87}" type="parTrans" cxnId="{5C83A3D9-73CB-4EC1-AC5A-69B1B1A8CA5B}">
      <dgm:prSet/>
      <dgm:spPr/>
      <dgm:t>
        <a:bodyPr/>
        <a:lstStyle/>
        <a:p>
          <a:endParaRPr lang="en-US"/>
        </a:p>
      </dgm:t>
    </dgm:pt>
    <dgm:pt modelId="{6D962421-FE9B-4BA2-A685-6C898CEAC155}" type="sibTrans" cxnId="{5C83A3D9-73CB-4EC1-AC5A-69B1B1A8CA5B}">
      <dgm:prSet/>
      <dgm:spPr/>
      <dgm:t>
        <a:bodyPr/>
        <a:lstStyle/>
        <a:p>
          <a:endParaRPr lang="en-US"/>
        </a:p>
      </dgm:t>
    </dgm:pt>
    <dgm:pt modelId="{C34553C8-D4F3-4A39-AD6C-820320CBEBE0}">
      <dgm:prSet/>
      <dgm:spPr/>
      <dgm:t>
        <a:bodyPr/>
        <a:lstStyle/>
        <a:p>
          <a:r>
            <a:rPr lang="en-GB" dirty="0"/>
            <a:t> Amazing variety of courses – can apply to individual PLC college or now via FE tab on CAO website</a:t>
          </a:r>
          <a:endParaRPr lang="en-US" dirty="0"/>
        </a:p>
      </dgm:t>
    </dgm:pt>
    <dgm:pt modelId="{6367A205-3733-44F4-912F-4ADF1833D4B1}" type="parTrans" cxnId="{C5B22FC1-1FF0-423F-8F95-D8301F38B4E9}">
      <dgm:prSet/>
      <dgm:spPr/>
      <dgm:t>
        <a:bodyPr/>
        <a:lstStyle/>
        <a:p>
          <a:endParaRPr lang="en-IE"/>
        </a:p>
      </dgm:t>
    </dgm:pt>
    <dgm:pt modelId="{20512A1B-8969-43FE-9AD3-FCA1D3449F94}" type="sibTrans" cxnId="{C5B22FC1-1FF0-423F-8F95-D8301F38B4E9}">
      <dgm:prSet/>
      <dgm:spPr/>
      <dgm:t>
        <a:bodyPr/>
        <a:lstStyle/>
        <a:p>
          <a:endParaRPr lang="en-IE"/>
        </a:p>
      </dgm:t>
    </dgm:pt>
    <dgm:pt modelId="{EDA61287-8504-4B2B-891D-06B20C232B5C}" type="pres">
      <dgm:prSet presAssocID="{3FE9DE2A-31B8-4A99-A7E8-AECFBE4A7A97}" presName="linear" presStyleCnt="0">
        <dgm:presLayoutVars>
          <dgm:animLvl val="lvl"/>
          <dgm:resizeHandles val="exact"/>
        </dgm:presLayoutVars>
      </dgm:prSet>
      <dgm:spPr/>
    </dgm:pt>
    <dgm:pt modelId="{7FC9C0FA-B37A-4D7B-94CF-6B20C2A158B9}" type="pres">
      <dgm:prSet presAssocID="{4F718A47-1438-48F4-87A2-F4F3A3C16C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D8136AF-D1A1-4EE7-AD78-8FB2C638734D}" type="pres">
      <dgm:prSet presAssocID="{A2EC25D1-362F-461F-81D8-D677FA635E3B}" presName="spacer" presStyleCnt="0"/>
      <dgm:spPr/>
    </dgm:pt>
    <dgm:pt modelId="{D84ADEDB-8E0A-402F-9A96-550F9236660D}" type="pres">
      <dgm:prSet presAssocID="{0AE26E98-07BA-42A5-88DD-4C582F3E295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154BA58-B165-4C76-86CA-71A007322831}" type="pres">
      <dgm:prSet presAssocID="{2B1E7CAA-B90D-4CF2-8E27-02BA68001B7A}" presName="spacer" presStyleCnt="0"/>
      <dgm:spPr/>
    </dgm:pt>
    <dgm:pt modelId="{A4092091-1329-40A8-8C39-48AC3C905296}" type="pres">
      <dgm:prSet presAssocID="{059438A0-D877-48F2-93D6-5C84F033F83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1FBC58-58FC-4298-BFCC-9D2F81EDA8D9}" type="pres">
      <dgm:prSet presAssocID="{6375B8E0-BC41-4E51-9760-B4CBA636E198}" presName="spacer" presStyleCnt="0"/>
      <dgm:spPr/>
    </dgm:pt>
    <dgm:pt modelId="{D36695CF-519F-48FD-BBCD-121DD7B89702}" type="pres">
      <dgm:prSet presAssocID="{63E8D52B-4A94-47DB-9444-BAD6ED5D67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6F89CB2-4911-4708-9A46-FBC0AC23CF57}" type="pres">
      <dgm:prSet presAssocID="{18E2F71D-9B87-4A8D-83FD-CFB392D6371F}" presName="spacer" presStyleCnt="0"/>
      <dgm:spPr/>
    </dgm:pt>
    <dgm:pt modelId="{93B4B820-1416-4B96-A6BC-0498E93DFDBD}" type="pres">
      <dgm:prSet presAssocID="{1C90ED44-42BA-4DE8-8E98-6AEA3718CF9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2AD437-1E26-4F7B-805C-EDD98667F4DB}" type="pres">
      <dgm:prSet presAssocID="{6D962421-FE9B-4BA2-A685-6C898CEAC155}" presName="spacer" presStyleCnt="0"/>
      <dgm:spPr/>
    </dgm:pt>
    <dgm:pt modelId="{B61AAA77-D6C9-4462-9548-09C9B20741AF}" type="pres">
      <dgm:prSet presAssocID="{C34553C8-D4F3-4A39-AD6C-820320CBEBE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7D13000-A092-45C8-AE57-15846658F354}" type="presOf" srcId="{059438A0-D877-48F2-93D6-5C84F033F839}" destId="{A4092091-1329-40A8-8C39-48AC3C905296}" srcOrd="0" destOrd="0" presId="urn:microsoft.com/office/officeart/2005/8/layout/vList2"/>
    <dgm:cxn modelId="{11EB3A0B-49C9-4BB7-9F89-3F4843A194AA}" srcId="{3FE9DE2A-31B8-4A99-A7E8-AECFBE4A7A97}" destId="{4F718A47-1438-48F4-87A2-F4F3A3C16C03}" srcOrd="0" destOrd="0" parTransId="{EB3B4B92-0650-4F15-8B4C-F1B72901E05C}" sibTransId="{A2EC25D1-362F-461F-81D8-D677FA635E3B}"/>
    <dgm:cxn modelId="{D5F9E01C-3991-40C8-9305-28E77ED822FD}" type="presOf" srcId="{C34553C8-D4F3-4A39-AD6C-820320CBEBE0}" destId="{B61AAA77-D6C9-4462-9548-09C9B20741AF}" srcOrd="0" destOrd="0" presId="urn:microsoft.com/office/officeart/2005/8/layout/vList2"/>
    <dgm:cxn modelId="{AA34801F-6859-4C00-B8A8-DD66E6BA096F}" type="presOf" srcId="{1C90ED44-42BA-4DE8-8E98-6AEA3718CF94}" destId="{93B4B820-1416-4B96-A6BC-0498E93DFDBD}" srcOrd="0" destOrd="0" presId="urn:microsoft.com/office/officeart/2005/8/layout/vList2"/>
    <dgm:cxn modelId="{B0A74A2B-B22E-4741-B0C6-062B8272F0FA}" srcId="{3FE9DE2A-31B8-4A99-A7E8-AECFBE4A7A97}" destId="{0AE26E98-07BA-42A5-88DD-4C582F3E295B}" srcOrd="1" destOrd="0" parTransId="{60C97CDC-F789-428C-879B-BA1022BD4AF2}" sibTransId="{2B1E7CAA-B90D-4CF2-8E27-02BA68001B7A}"/>
    <dgm:cxn modelId="{BCFBDD7D-A2C7-4ECF-9195-DBCCDE8C0EBB}" type="presOf" srcId="{0AE26E98-07BA-42A5-88DD-4C582F3E295B}" destId="{D84ADEDB-8E0A-402F-9A96-550F9236660D}" srcOrd="0" destOrd="0" presId="urn:microsoft.com/office/officeart/2005/8/layout/vList2"/>
    <dgm:cxn modelId="{10C6638B-458C-4E28-803E-8EF64A2BA3C9}" srcId="{3FE9DE2A-31B8-4A99-A7E8-AECFBE4A7A97}" destId="{059438A0-D877-48F2-93D6-5C84F033F839}" srcOrd="2" destOrd="0" parTransId="{500BE669-69BD-4C9C-8128-11936860D2AD}" sibTransId="{6375B8E0-BC41-4E51-9760-B4CBA636E198}"/>
    <dgm:cxn modelId="{ACE64691-D9C6-4BF0-A52D-2DB14CBE5C9E}" type="presOf" srcId="{63E8D52B-4A94-47DB-9444-BAD6ED5D67B1}" destId="{D36695CF-519F-48FD-BBCD-121DD7B89702}" srcOrd="0" destOrd="0" presId="urn:microsoft.com/office/officeart/2005/8/layout/vList2"/>
    <dgm:cxn modelId="{CBBB719C-92A5-436B-8190-F0B95A4570CF}" type="presOf" srcId="{4F718A47-1438-48F4-87A2-F4F3A3C16C03}" destId="{7FC9C0FA-B37A-4D7B-94CF-6B20C2A158B9}" srcOrd="0" destOrd="0" presId="urn:microsoft.com/office/officeart/2005/8/layout/vList2"/>
    <dgm:cxn modelId="{C5B22FC1-1FF0-423F-8F95-D8301F38B4E9}" srcId="{3FE9DE2A-31B8-4A99-A7E8-AECFBE4A7A97}" destId="{C34553C8-D4F3-4A39-AD6C-820320CBEBE0}" srcOrd="5" destOrd="0" parTransId="{6367A205-3733-44F4-912F-4ADF1833D4B1}" sibTransId="{20512A1B-8969-43FE-9AD3-FCA1D3449F94}"/>
    <dgm:cxn modelId="{30C811D2-299D-4081-B30A-F4F4775040E6}" srcId="{3FE9DE2A-31B8-4A99-A7E8-AECFBE4A7A97}" destId="{63E8D52B-4A94-47DB-9444-BAD6ED5D67B1}" srcOrd="3" destOrd="0" parTransId="{58868B8D-FA9E-4C86-BC9C-95BD84385ABA}" sibTransId="{18E2F71D-9B87-4A8D-83FD-CFB392D6371F}"/>
    <dgm:cxn modelId="{5C83A3D9-73CB-4EC1-AC5A-69B1B1A8CA5B}" srcId="{3FE9DE2A-31B8-4A99-A7E8-AECFBE4A7A97}" destId="{1C90ED44-42BA-4DE8-8E98-6AEA3718CF94}" srcOrd="4" destOrd="0" parTransId="{F2E3603F-E886-4417-A4E5-0F65993A5E87}" sibTransId="{6D962421-FE9B-4BA2-A685-6C898CEAC155}"/>
    <dgm:cxn modelId="{F75D49DE-BE00-4418-9DB2-B87C37BFA6A3}" type="presOf" srcId="{3FE9DE2A-31B8-4A99-A7E8-AECFBE4A7A97}" destId="{EDA61287-8504-4B2B-891D-06B20C232B5C}" srcOrd="0" destOrd="0" presId="urn:microsoft.com/office/officeart/2005/8/layout/vList2"/>
    <dgm:cxn modelId="{AA8AADDB-2BD9-4DF3-A088-FC3817869A26}" type="presParOf" srcId="{EDA61287-8504-4B2B-891D-06B20C232B5C}" destId="{7FC9C0FA-B37A-4D7B-94CF-6B20C2A158B9}" srcOrd="0" destOrd="0" presId="urn:microsoft.com/office/officeart/2005/8/layout/vList2"/>
    <dgm:cxn modelId="{0299E56D-BCA3-4B71-9A06-E4552CCF400E}" type="presParOf" srcId="{EDA61287-8504-4B2B-891D-06B20C232B5C}" destId="{0D8136AF-D1A1-4EE7-AD78-8FB2C638734D}" srcOrd="1" destOrd="0" presId="urn:microsoft.com/office/officeart/2005/8/layout/vList2"/>
    <dgm:cxn modelId="{E7CDDD50-F679-4A4F-B476-950B34A94FB1}" type="presParOf" srcId="{EDA61287-8504-4B2B-891D-06B20C232B5C}" destId="{D84ADEDB-8E0A-402F-9A96-550F9236660D}" srcOrd="2" destOrd="0" presId="urn:microsoft.com/office/officeart/2005/8/layout/vList2"/>
    <dgm:cxn modelId="{C7E2A4BF-9F79-4A24-AA45-5A55124B03DF}" type="presParOf" srcId="{EDA61287-8504-4B2B-891D-06B20C232B5C}" destId="{8154BA58-B165-4C76-86CA-71A007322831}" srcOrd="3" destOrd="0" presId="urn:microsoft.com/office/officeart/2005/8/layout/vList2"/>
    <dgm:cxn modelId="{A6A39A93-07D0-457A-BCA0-722EB14187D7}" type="presParOf" srcId="{EDA61287-8504-4B2B-891D-06B20C232B5C}" destId="{A4092091-1329-40A8-8C39-48AC3C905296}" srcOrd="4" destOrd="0" presId="urn:microsoft.com/office/officeart/2005/8/layout/vList2"/>
    <dgm:cxn modelId="{5AA9D60A-699F-4FC6-9D39-FAB90AA7CA71}" type="presParOf" srcId="{EDA61287-8504-4B2B-891D-06B20C232B5C}" destId="{CA1FBC58-58FC-4298-BFCC-9D2F81EDA8D9}" srcOrd="5" destOrd="0" presId="urn:microsoft.com/office/officeart/2005/8/layout/vList2"/>
    <dgm:cxn modelId="{8E4381D4-EE22-436A-86FF-DA05208E5FE2}" type="presParOf" srcId="{EDA61287-8504-4B2B-891D-06B20C232B5C}" destId="{D36695CF-519F-48FD-BBCD-121DD7B89702}" srcOrd="6" destOrd="0" presId="urn:microsoft.com/office/officeart/2005/8/layout/vList2"/>
    <dgm:cxn modelId="{6A932CDE-3DC6-4477-964E-BD31351C443A}" type="presParOf" srcId="{EDA61287-8504-4B2B-891D-06B20C232B5C}" destId="{C6F89CB2-4911-4708-9A46-FBC0AC23CF57}" srcOrd="7" destOrd="0" presId="urn:microsoft.com/office/officeart/2005/8/layout/vList2"/>
    <dgm:cxn modelId="{5FD0376D-80FF-4336-9AFD-BE2985B19F23}" type="presParOf" srcId="{EDA61287-8504-4B2B-891D-06B20C232B5C}" destId="{93B4B820-1416-4B96-A6BC-0498E93DFDBD}" srcOrd="8" destOrd="0" presId="urn:microsoft.com/office/officeart/2005/8/layout/vList2"/>
    <dgm:cxn modelId="{42307A38-D1B9-472E-9A64-405411FB0F18}" type="presParOf" srcId="{EDA61287-8504-4B2B-891D-06B20C232B5C}" destId="{122AD437-1E26-4F7B-805C-EDD98667F4DB}" srcOrd="9" destOrd="0" presId="urn:microsoft.com/office/officeart/2005/8/layout/vList2"/>
    <dgm:cxn modelId="{BBF687BE-5FED-4235-B355-293734F9237F}" type="presParOf" srcId="{EDA61287-8504-4B2B-891D-06B20C232B5C}" destId="{B61AAA77-D6C9-4462-9548-09C9B20741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2FBE2-90C0-4FF0-8EC3-2C1B192474E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432A1E-7DE0-4BDF-A605-A0D7C25B5B4C}">
      <dgm:prSet/>
      <dgm:spPr/>
      <dgm:t>
        <a:bodyPr/>
        <a:lstStyle/>
        <a:p>
          <a:r>
            <a:rPr lang="en-IE"/>
            <a:t>Keep an open mind about courses </a:t>
          </a:r>
          <a:endParaRPr lang="en-US"/>
        </a:p>
      </dgm:t>
    </dgm:pt>
    <dgm:pt modelId="{A0706E47-CA3B-4F02-AB4C-682E44E8D2C4}" type="parTrans" cxnId="{0E4BC355-665A-4021-9F64-9EA81C3B2A78}">
      <dgm:prSet/>
      <dgm:spPr/>
      <dgm:t>
        <a:bodyPr/>
        <a:lstStyle/>
        <a:p>
          <a:endParaRPr lang="en-US"/>
        </a:p>
      </dgm:t>
    </dgm:pt>
    <dgm:pt modelId="{EC982BB2-FC0D-4FBC-B2E1-B38B65BAC456}" type="sibTrans" cxnId="{0E4BC355-665A-4021-9F64-9EA81C3B2A78}">
      <dgm:prSet/>
      <dgm:spPr/>
      <dgm:t>
        <a:bodyPr/>
        <a:lstStyle/>
        <a:p>
          <a:endParaRPr lang="en-US"/>
        </a:p>
      </dgm:t>
    </dgm:pt>
    <dgm:pt modelId="{09D55B59-8079-4BA1-8081-5555891A6BAA}">
      <dgm:prSet/>
      <dgm:spPr/>
      <dgm:t>
        <a:bodyPr/>
        <a:lstStyle/>
        <a:p>
          <a:r>
            <a:rPr lang="en-IE"/>
            <a:t>Many of the jobs of the future haven’t even been invented yet </a:t>
          </a:r>
          <a:endParaRPr lang="en-US"/>
        </a:p>
      </dgm:t>
    </dgm:pt>
    <dgm:pt modelId="{0E33D4CF-79B2-45DD-8277-5FA1B53D0EC7}" type="parTrans" cxnId="{EE96FEA0-2582-4719-B3C6-34B50C60A5B3}">
      <dgm:prSet/>
      <dgm:spPr/>
      <dgm:t>
        <a:bodyPr/>
        <a:lstStyle/>
        <a:p>
          <a:endParaRPr lang="en-US"/>
        </a:p>
      </dgm:t>
    </dgm:pt>
    <dgm:pt modelId="{38B63EE6-98E9-4960-8447-8073F7F95650}" type="sibTrans" cxnId="{EE96FEA0-2582-4719-B3C6-34B50C60A5B3}">
      <dgm:prSet/>
      <dgm:spPr/>
      <dgm:t>
        <a:bodyPr/>
        <a:lstStyle/>
        <a:p>
          <a:endParaRPr lang="en-US"/>
        </a:p>
      </dgm:t>
    </dgm:pt>
    <dgm:pt modelId="{A865A499-D650-439C-906C-6E2DCA89DA91}">
      <dgm:prSet/>
      <dgm:spPr/>
      <dgm:t>
        <a:bodyPr/>
        <a:lstStyle/>
        <a:p>
          <a:r>
            <a:rPr lang="en-IE"/>
            <a:t>Students should pick something they enjoy </a:t>
          </a:r>
          <a:endParaRPr lang="en-US"/>
        </a:p>
      </dgm:t>
    </dgm:pt>
    <dgm:pt modelId="{956358B2-8C08-4AB7-85AC-63F4EDC4C840}" type="parTrans" cxnId="{453CFEBA-9C5C-4474-8E40-761C492EF0B1}">
      <dgm:prSet/>
      <dgm:spPr/>
      <dgm:t>
        <a:bodyPr/>
        <a:lstStyle/>
        <a:p>
          <a:endParaRPr lang="en-US"/>
        </a:p>
      </dgm:t>
    </dgm:pt>
    <dgm:pt modelId="{39FD2593-FA24-4337-954A-F41D072291B2}" type="sibTrans" cxnId="{453CFEBA-9C5C-4474-8E40-761C492EF0B1}">
      <dgm:prSet/>
      <dgm:spPr/>
      <dgm:t>
        <a:bodyPr/>
        <a:lstStyle/>
        <a:p>
          <a:endParaRPr lang="en-US"/>
        </a:p>
      </dgm:t>
    </dgm:pt>
    <dgm:pt modelId="{2C95D4AD-C32F-4F29-8373-775FC7CE7091}">
      <dgm:prSet/>
      <dgm:spPr/>
      <dgm:t>
        <a:bodyPr/>
        <a:lstStyle/>
        <a:p>
          <a:r>
            <a:rPr lang="en-IE"/>
            <a:t>Many of the large companies don’t mind what your degree is in as they run graduate programmes </a:t>
          </a:r>
          <a:endParaRPr lang="en-US"/>
        </a:p>
      </dgm:t>
    </dgm:pt>
    <dgm:pt modelId="{F0E7C06C-F34F-437C-B914-8B2D134BF0D9}" type="parTrans" cxnId="{AC65667E-635F-4591-8B43-2426F10FD7DB}">
      <dgm:prSet/>
      <dgm:spPr/>
      <dgm:t>
        <a:bodyPr/>
        <a:lstStyle/>
        <a:p>
          <a:endParaRPr lang="en-US"/>
        </a:p>
      </dgm:t>
    </dgm:pt>
    <dgm:pt modelId="{28A27888-8AB0-47C4-848A-4F146BF2DFBF}" type="sibTrans" cxnId="{AC65667E-635F-4591-8B43-2426F10FD7DB}">
      <dgm:prSet/>
      <dgm:spPr/>
      <dgm:t>
        <a:bodyPr/>
        <a:lstStyle/>
        <a:p>
          <a:endParaRPr lang="en-US"/>
        </a:p>
      </dgm:t>
    </dgm:pt>
    <dgm:pt modelId="{EBBFF26A-1E18-4B28-946A-2BB5A9D31ECE}">
      <dgm:prSet/>
      <dgm:spPr/>
      <dgm:t>
        <a:bodyPr/>
        <a:lstStyle/>
        <a:p>
          <a:r>
            <a:rPr lang="en-IE"/>
            <a:t>There are always alternative routes into various careers  </a:t>
          </a:r>
          <a:endParaRPr lang="en-US"/>
        </a:p>
      </dgm:t>
    </dgm:pt>
    <dgm:pt modelId="{EF2191C2-4F69-4A19-9904-083FD2222C94}" type="parTrans" cxnId="{4B92CA23-9134-4C19-83F3-76321E0669E3}">
      <dgm:prSet/>
      <dgm:spPr/>
      <dgm:t>
        <a:bodyPr/>
        <a:lstStyle/>
        <a:p>
          <a:endParaRPr lang="en-US"/>
        </a:p>
      </dgm:t>
    </dgm:pt>
    <dgm:pt modelId="{C9FBFC5B-CB0A-451A-A599-A04B673F86D7}" type="sibTrans" cxnId="{4B92CA23-9134-4C19-83F3-76321E0669E3}">
      <dgm:prSet/>
      <dgm:spPr/>
      <dgm:t>
        <a:bodyPr/>
        <a:lstStyle/>
        <a:p>
          <a:endParaRPr lang="en-US"/>
        </a:p>
      </dgm:t>
    </dgm:pt>
    <dgm:pt modelId="{0F45DD39-9B7F-4855-B5CE-818623DFD54D}" type="pres">
      <dgm:prSet presAssocID="{68A2FBE2-90C0-4FF0-8EC3-2C1B192474E2}" presName="diagram" presStyleCnt="0">
        <dgm:presLayoutVars>
          <dgm:dir/>
          <dgm:resizeHandles val="exact"/>
        </dgm:presLayoutVars>
      </dgm:prSet>
      <dgm:spPr/>
    </dgm:pt>
    <dgm:pt modelId="{B759EBC3-9544-41EC-969D-889A6F1263B3}" type="pres">
      <dgm:prSet presAssocID="{26432A1E-7DE0-4BDF-A605-A0D7C25B5B4C}" presName="node" presStyleLbl="node1" presStyleIdx="0" presStyleCnt="5">
        <dgm:presLayoutVars>
          <dgm:bulletEnabled val="1"/>
        </dgm:presLayoutVars>
      </dgm:prSet>
      <dgm:spPr/>
    </dgm:pt>
    <dgm:pt modelId="{132CE922-52DC-460F-B9DF-E1042372DAAD}" type="pres">
      <dgm:prSet presAssocID="{EC982BB2-FC0D-4FBC-B2E1-B38B65BAC456}" presName="sibTrans" presStyleCnt="0"/>
      <dgm:spPr/>
    </dgm:pt>
    <dgm:pt modelId="{90E9429D-A5DD-415F-87E0-612B28506BE8}" type="pres">
      <dgm:prSet presAssocID="{09D55B59-8079-4BA1-8081-5555891A6BAA}" presName="node" presStyleLbl="node1" presStyleIdx="1" presStyleCnt="5">
        <dgm:presLayoutVars>
          <dgm:bulletEnabled val="1"/>
        </dgm:presLayoutVars>
      </dgm:prSet>
      <dgm:spPr/>
    </dgm:pt>
    <dgm:pt modelId="{A0EC3651-D69B-4469-857A-AF2589084129}" type="pres">
      <dgm:prSet presAssocID="{38B63EE6-98E9-4960-8447-8073F7F95650}" presName="sibTrans" presStyleCnt="0"/>
      <dgm:spPr/>
    </dgm:pt>
    <dgm:pt modelId="{36EA49E0-39D1-4932-8C65-62ED6EA7A15A}" type="pres">
      <dgm:prSet presAssocID="{A865A499-D650-439C-906C-6E2DCA89DA91}" presName="node" presStyleLbl="node1" presStyleIdx="2" presStyleCnt="5">
        <dgm:presLayoutVars>
          <dgm:bulletEnabled val="1"/>
        </dgm:presLayoutVars>
      </dgm:prSet>
      <dgm:spPr/>
    </dgm:pt>
    <dgm:pt modelId="{6D3163E9-A281-495F-ADCA-BCF30E108F70}" type="pres">
      <dgm:prSet presAssocID="{39FD2593-FA24-4337-954A-F41D072291B2}" presName="sibTrans" presStyleCnt="0"/>
      <dgm:spPr/>
    </dgm:pt>
    <dgm:pt modelId="{115BC26B-9571-48E2-9B4E-8066789F332E}" type="pres">
      <dgm:prSet presAssocID="{2C95D4AD-C32F-4F29-8373-775FC7CE7091}" presName="node" presStyleLbl="node1" presStyleIdx="3" presStyleCnt="5">
        <dgm:presLayoutVars>
          <dgm:bulletEnabled val="1"/>
        </dgm:presLayoutVars>
      </dgm:prSet>
      <dgm:spPr/>
    </dgm:pt>
    <dgm:pt modelId="{4DC5FB69-3EA9-41B0-B012-9F3C56CD6EE4}" type="pres">
      <dgm:prSet presAssocID="{28A27888-8AB0-47C4-848A-4F146BF2DFBF}" presName="sibTrans" presStyleCnt="0"/>
      <dgm:spPr/>
    </dgm:pt>
    <dgm:pt modelId="{3EB2906F-A3C7-4DB4-9F21-A10E458F4041}" type="pres">
      <dgm:prSet presAssocID="{EBBFF26A-1E18-4B28-946A-2BB5A9D31ECE}" presName="node" presStyleLbl="node1" presStyleIdx="4" presStyleCnt="5">
        <dgm:presLayoutVars>
          <dgm:bulletEnabled val="1"/>
        </dgm:presLayoutVars>
      </dgm:prSet>
      <dgm:spPr/>
    </dgm:pt>
  </dgm:ptLst>
  <dgm:cxnLst>
    <dgm:cxn modelId="{4B92CA23-9134-4C19-83F3-76321E0669E3}" srcId="{68A2FBE2-90C0-4FF0-8EC3-2C1B192474E2}" destId="{EBBFF26A-1E18-4B28-946A-2BB5A9D31ECE}" srcOrd="4" destOrd="0" parTransId="{EF2191C2-4F69-4A19-9904-083FD2222C94}" sibTransId="{C9FBFC5B-CB0A-451A-A599-A04B673F86D7}"/>
    <dgm:cxn modelId="{0C6D753C-773F-485D-8331-9A2EF7E10418}" type="presOf" srcId="{A865A499-D650-439C-906C-6E2DCA89DA91}" destId="{36EA49E0-39D1-4932-8C65-62ED6EA7A15A}" srcOrd="0" destOrd="0" presId="urn:microsoft.com/office/officeart/2005/8/layout/default"/>
    <dgm:cxn modelId="{0E4BC355-665A-4021-9F64-9EA81C3B2A78}" srcId="{68A2FBE2-90C0-4FF0-8EC3-2C1B192474E2}" destId="{26432A1E-7DE0-4BDF-A605-A0D7C25B5B4C}" srcOrd="0" destOrd="0" parTransId="{A0706E47-CA3B-4F02-AB4C-682E44E8D2C4}" sibTransId="{EC982BB2-FC0D-4FBC-B2E1-B38B65BAC456}"/>
    <dgm:cxn modelId="{AC65667E-635F-4591-8B43-2426F10FD7DB}" srcId="{68A2FBE2-90C0-4FF0-8EC3-2C1B192474E2}" destId="{2C95D4AD-C32F-4F29-8373-775FC7CE7091}" srcOrd="3" destOrd="0" parTransId="{F0E7C06C-F34F-437C-B914-8B2D134BF0D9}" sibTransId="{28A27888-8AB0-47C4-848A-4F146BF2DFBF}"/>
    <dgm:cxn modelId="{882C068E-A687-4BE2-A799-327EBA84E08D}" type="presOf" srcId="{2C95D4AD-C32F-4F29-8373-775FC7CE7091}" destId="{115BC26B-9571-48E2-9B4E-8066789F332E}" srcOrd="0" destOrd="0" presId="urn:microsoft.com/office/officeart/2005/8/layout/default"/>
    <dgm:cxn modelId="{EE96FEA0-2582-4719-B3C6-34B50C60A5B3}" srcId="{68A2FBE2-90C0-4FF0-8EC3-2C1B192474E2}" destId="{09D55B59-8079-4BA1-8081-5555891A6BAA}" srcOrd="1" destOrd="0" parTransId="{0E33D4CF-79B2-45DD-8277-5FA1B53D0EC7}" sibTransId="{38B63EE6-98E9-4960-8447-8073F7F95650}"/>
    <dgm:cxn modelId="{91EF40B3-CDC9-4994-A03B-5BCC4C8726F6}" type="presOf" srcId="{EBBFF26A-1E18-4B28-946A-2BB5A9D31ECE}" destId="{3EB2906F-A3C7-4DB4-9F21-A10E458F4041}" srcOrd="0" destOrd="0" presId="urn:microsoft.com/office/officeart/2005/8/layout/default"/>
    <dgm:cxn modelId="{453CFEBA-9C5C-4474-8E40-761C492EF0B1}" srcId="{68A2FBE2-90C0-4FF0-8EC3-2C1B192474E2}" destId="{A865A499-D650-439C-906C-6E2DCA89DA91}" srcOrd="2" destOrd="0" parTransId="{956358B2-8C08-4AB7-85AC-63F4EDC4C840}" sibTransId="{39FD2593-FA24-4337-954A-F41D072291B2}"/>
    <dgm:cxn modelId="{C5073BD1-D568-4D32-AD9B-D24B7962A776}" type="presOf" srcId="{26432A1E-7DE0-4BDF-A605-A0D7C25B5B4C}" destId="{B759EBC3-9544-41EC-969D-889A6F1263B3}" srcOrd="0" destOrd="0" presId="urn:microsoft.com/office/officeart/2005/8/layout/default"/>
    <dgm:cxn modelId="{C9093EE0-F397-43E3-BA17-5B6957B14A6D}" type="presOf" srcId="{09D55B59-8079-4BA1-8081-5555891A6BAA}" destId="{90E9429D-A5DD-415F-87E0-612B28506BE8}" srcOrd="0" destOrd="0" presId="urn:microsoft.com/office/officeart/2005/8/layout/default"/>
    <dgm:cxn modelId="{228EEBF8-99E2-4DAB-ABF1-199F5D82C211}" type="presOf" srcId="{68A2FBE2-90C0-4FF0-8EC3-2C1B192474E2}" destId="{0F45DD39-9B7F-4855-B5CE-818623DFD54D}" srcOrd="0" destOrd="0" presId="urn:microsoft.com/office/officeart/2005/8/layout/default"/>
    <dgm:cxn modelId="{6AC5E3C3-EB92-4F8C-B9F4-22B6A3A3EC0D}" type="presParOf" srcId="{0F45DD39-9B7F-4855-B5CE-818623DFD54D}" destId="{B759EBC3-9544-41EC-969D-889A6F1263B3}" srcOrd="0" destOrd="0" presId="urn:microsoft.com/office/officeart/2005/8/layout/default"/>
    <dgm:cxn modelId="{9B747929-103D-49A9-B039-216A5C4C836B}" type="presParOf" srcId="{0F45DD39-9B7F-4855-B5CE-818623DFD54D}" destId="{132CE922-52DC-460F-B9DF-E1042372DAAD}" srcOrd="1" destOrd="0" presId="urn:microsoft.com/office/officeart/2005/8/layout/default"/>
    <dgm:cxn modelId="{CB133762-A214-4C11-95CE-95A19B303C66}" type="presParOf" srcId="{0F45DD39-9B7F-4855-B5CE-818623DFD54D}" destId="{90E9429D-A5DD-415F-87E0-612B28506BE8}" srcOrd="2" destOrd="0" presId="urn:microsoft.com/office/officeart/2005/8/layout/default"/>
    <dgm:cxn modelId="{7D708147-2642-41D9-A38F-4A8DF6599AE3}" type="presParOf" srcId="{0F45DD39-9B7F-4855-B5CE-818623DFD54D}" destId="{A0EC3651-D69B-4469-857A-AF2589084129}" srcOrd="3" destOrd="0" presId="urn:microsoft.com/office/officeart/2005/8/layout/default"/>
    <dgm:cxn modelId="{6B60E992-C052-4E30-A84C-7B65B1C285A4}" type="presParOf" srcId="{0F45DD39-9B7F-4855-B5CE-818623DFD54D}" destId="{36EA49E0-39D1-4932-8C65-62ED6EA7A15A}" srcOrd="4" destOrd="0" presId="urn:microsoft.com/office/officeart/2005/8/layout/default"/>
    <dgm:cxn modelId="{0C2079B6-5EF8-404A-9B59-42779C87061C}" type="presParOf" srcId="{0F45DD39-9B7F-4855-B5CE-818623DFD54D}" destId="{6D3163E9-A281-495F-ADCA-BCF30E108F70}" srcOrd="5" destOrd="0" presId="urn:microsoft.com/office/officeart/2005/8/layout/default"/>
    <dgm:cxn modelId="{DE3CF2A7-CF60-4707-A339-ED8AB43BD479}" type="presParOf" srcId="{0F45DD39-9B7F-4855-B5CE-818623DFD54D}" destId="{115BC26B-9571-48E2-9B4E-8066789F332E}" srcOrd="6" destOrd="0" presId="urn:microsoft.com/office/officeart/2005/8/layout/default"/>
    <dgm:cxn modelId="{1A0A026E-81F5-46C3-8183-547885F1B58E}" type="presParOf" srcId="{0F45DD39-9B7F-4855-B5CE-818623DFD54D}" destId="{4DC5FB69-3EA9-41B0-B012-9F3C56CD6EE4}" srcOrd="7" destOrd="0" presId="urn:microsoft.com/office/officeart/2005/8/layout/default"/>
    <dgm:cxn modelId="{D8A3D202-070E-4C25-8335-1DC828F10CEE}" type="presParOf" srcId="{0F45DD39-9B7F-4855-B5CE-818623DFD54D}" destId="{3EB2906F-A3C7-4DB4-9F21-A10E458F40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C9D49-DDE1-47FD-B72B-EB6BE822E7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FBCBCE-EB09-4B61-97B2-5B5B61129562}">
      <dgm:prSet custT="1"/>
      <dgm:spPr/>
      <dgm:t>
        <a:bodyPr/>
        <a:lstStyle/>
        <a:p>
          <a:pPr algn="ctr"/>
          <a:r>
            <a:rPr lang="en-GB" sz="2800" dirty="0"/>
            <a:t>My daughter isn’t sure what course to apply for. How can I help? </a:t>
          </a:r>
          <a:endParaRPr lang="en-US" sz="2800" dirty="0"/>
        </a:p>
      </dgm:t>
    </dgm:pt>
    <dgm:pt modelId="{85138DB9-7CF5-4CA9-8A92-406BEF60C893}" type="parTrans" cxnId="{88D36A16-3D75-4882-A280-D0E22769BCEB}">
      <dgm:prSet/>
      <dgm:spPr/>
      <dgm:t>
        <a:bodyPr/>
        <a:lstStyle/>
        <a:p>
          <a:endParaRPr lang="en-US"/>
        </a:p>
      </dgm:t>
    </dgm:pt>
    <dgm:pt modelId="{D62F07F6-84BA-46EF-A30D-98F9FBAC999D}" type="sibTrans" cxnId="{88D36A16-3D75-4882-A280-D0E22769BCEB}">
      <dgm:prSet/>
      <dgm:spPr/>
      <dgm:t>
        <a:bodyPr/>
        <a:lstStyle/>
        <a:p>
          <a:endParaRPr lang="en-US"/>
        </a:p>
      </dgm:t>
    </dgm:pt>
    <dgm:pt modelId="{DBC4287E-6922-43BC-91A9-7BC1DDF54820}">
      <dgm:prSet/>
      <dgm:spPr/>
      <dgm:t>
        <a:bodyPr/>
        <a:lstStyle/>
        <a:p>
          <a:r>
            <a:rPr lang="en-GB" i="1"/>
            <a:t>‘While all of this can feel daunting, there should be no need to feel anxious. Your daughter is not necessarily selecting a career at this stage; she is in the process of deciding which courses represent the </a:t>
          </a:r>
          <a:r>
            <a:rPr lang="en-GB" b="1" i="1"/>
            <a:t>best fit in terms of her interests, aptitudes and ability</a:t>
          </a:r>
          <a:r>
            <a:rPr lang="en-GB" i="1"/>
            <a:t> over the coming years. If she gets that step right, the </a:t>
          </a:r>
          <a:r>
            <a:rPr lang="en-GB" b="1" i="1"/>
            <a:t>career journey will fall naturally into place</a:t>
          </a:r>
          <a:r>
            <a:rPr lang="en-GB" i="1"/>
            <a:t> in the years ahead’</a:t>
          </a:r>
          <a:endParaRPr lang="en-US"/>
        </a:p>
      </dgm:t>
    </dgm:pt>
    <dgm:pt modelId="{6517D12F-64A9-4C01-A88C-5B46D5F61076}" type="parTrans" cxnId="{3CE4AA0A-511E-44BA-AE15-5AE59A992BAB}">
      <dgm:prSet/>
      <dgm:spPr/>
      <dgm:t>
        <a:bodyPr/>
        <a:lstStyle/>
        <a:p>
          <a:endParaRPr lang="en-US"/>
        </a:p>
      </dgm:t>
    </dgm:pt>
    <dgm:pt modelId="{DDC1E234-2054-40A5-B41D-88129C7AC11C}" type="sibTrans" cxnId="{3CE4AA0A-511E-44BA-AE15-5AE59A992BAB}">
      <dgm:prSet/>
      <dgm:spPr/>
      <dgm:t>
        <a:bodyPr/>
        <a:lstStyle/>
        <a:p>
          <a:endParaRPr lang="en-US"/>
        </a:p>
      </dgm:t>
    </dgm:pt>
    <dgm:pt modelId="{7C1DEAFC-E7B2-41F3-976F-EA18E4AB50F0}" type="pres">
      <dgm:prSet presAssocID="{842C9D49-DDE1-47FD-B72B-EB6BE822E7C1}" presName="linear" presStyleCnt="0">
        <dgm:presLayoutVars>
          <dgm:animLvl val="lvl"/>
          <dgm:resizeHandles val="exact"/>
        </dgm:presLayoutVars>
      </dgm:prSet>
      <dgm:spPr/>
    </dgm:pt>
    <dgm:pt modelId="{BC6D7778-EC96-41A8-A645-56AAEA385D23}" type="pres">
      <dgm:prSet presAssocID="{FAFBCBCE-EB09-4B61-97B2-5B5B61129562}" presName="parentText" presStyleLbl="node1" presStyleIdx="0" presStyleCnt="2" custScaleY="51234">
        <dgm:presLayoutVars>
          <dgm:chMax val="0"/>
          <dgm:bulletEnabled val="1"/>
        </dgm:presLayoutVars>
      </dgm:prSet>
      <dgm:spPr/>
    </dgm:pt>
    <dgm:pt modelId="{293D6C98-9E98-4154-A378-7855D7DD3FAB}" type="pres">
      <dgm:prSet presAssocID="{D62F07F6-84BA-46EF-A30D-98F9FBAC999D}" presName="spacer" presStyleCnt="0"/>
      <dgm:spPr/>
    </dgm:pt>
    <dgm:pt modelId="{3D0A768F-FBC5-4149-A488-2EE3B72EC44F}" type="pres">
      <dgm:prSet presAssocID="{DBC4287E-6922-43BC-91A9-7BC1DDF548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E4AA0A-511E-44BA-AE15-5AE59A992BAB}" srcId="{842C9D49-DDE1-47FD-B72B-EB6BE822E7C1}" destId="{DBC4287E-6922-43BC-91A9-7BC1DDF54820}" srcOrd="1" destOrd="0" parTransId="{6517D12F-64A9-4C01-A88C-5B46D5F61076}" sibTransId="{DDC1E234-2054-40A5-B41D-88129C7AC11C}"/>
    <dgm:cxn modelId="{88D36A16-3D75-4882-A280-D0E22769BCEB}" srcId="{842C9D49-DDE1-47FD-B72B-EB6BE822E7C1}" destId="{FAFBCBCE-EB09-4B61-97B2-5B5B61129562}" srcOrd="0" destOrd="0" parTransId="{85138DB9-7CF5-4CA9-8A92-406BEF60C893}" sibTransId="{D62F07F6-84BA-46EF-A30D-98F9FBAC999D}"/>
    <dgm:cxn modelId="{647CC416-3232-45E4-A0B4-25A7FABD44EB}" type="presOf" srcId="{FAFBCBCE-EB09-4B61-97B2-5B5B61129562}" destId="{BC6D7778-EC96-41A8-A645-56AAEA385D23}" srcOrd="0" destOrd="0" presId="urn:microsoft.com/office/officeart/2005/8/layout/vList2"/>
    <dgm:cxn modelId="{1FB234E6-BA77-4DA7-881D-6F00B06E55C3}" type="presOf" srcId="{842C9D49-DDE1-47FD-B72B-EB6BE822E7C1}" destId="{7C1DEAFC-E7B2-41F3-976F-EA18E4AB50F0}" srcOrd="0" destOrd="0" presId="urn:microsoft.com/office/officeart/2005/8/layout/vList2"/>
    <dgm:cxn modelId="{AED3DDFA-E0F7-4FA7-B06D-B19076264F1C}" type="presOf" srcId="{DBC4287E-6922-43BC-91A9-7BC1DDF54820}" destId="{3D0A768F-FBC5-4149-A488-2EE3B72EC44F}" srcOrd="0" destOrd="0" presId="urn:microsoft.com/office/officeart/2005/8/layout/vList2"/>
    <dgm:cxn modelId="{7146FC3A-D56B-4126-9516-520663E9EFE3}" type="presParOf" srcId="{7C1DEAFC-E7B2-41F3-976F-EA18E4AB50F0}" destId="{BC6D7778-EC96-41A8-A645-56AAEA385D23}" srcOrd="0" destOrd="0" presId="urn:microsoft.com/office/officeart/2005/8/layout/vList2"/>
    <dgm:cxn modelId="{4A4C9EBE-4F36-4585-9121-8AE8822F1B2F}" type="presParOf" srcId="{7C1DEAFC-E7B2-41F3-976F-EA18E4AB50F0}" destId="{293D6C98-9E98-4154-A378-7855D7DD3FAB}" srcOrd="1" destOrd="0" presId="urn:microsoft.com/office/officeart/2005/8/layout/vList2"/>
    <dgm:cxn modelId="{4010F106-464E-41F6-ADEC-33C0292DE21C}" type="presParOf" srcId="{7C1DEAFC-E7B2-41F3-976F-EA18E4AB50F0}" destId="{3D0A768F-FBC5-4149-A488-2EE3B72EC4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857C-ADBB-4743-B98E-27E8FD1CFD79}">
      <dsp:nvSpPr>
        <dsp:cNvPr id="0" name=""/>
        <dsp:cNvSpPr/>
      </dsp:nvSpPr>
      <dsp:spPr>
        <a:xfrm>
          <a:off x="0" y="143213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Register at </a:t>
          </a:r>
          <a:r>
            <a:rPr lang="en-GB" sz="1800" kern="1200" dirty="0">
              <a:solidFill>
                <a:srgbClr val="C0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www.cao.ie</a:t>
          </a:r>
          <a:r>
            <a:rPr lang="en-GB" sz="1800" kern="1200" dirty="0">
              <a:solidFill>
                <a:srgbClr val="C00000"/>
              </a:solidFill>
            </a:rPr>
            <a:t> </a:t>
          </a:r>
          <a:r>
            <a:rPr lang="en-GB" sz="1800" kern="1200" dirty="0"/>
            <a:t>(blank sample form on </a:t>
          </a:r>
          <a:r>
            <a:rPr lang="en-GB" sz="1800" kern="1200" dirty="0" err="1"/>
            <a:t>Onenote</a:t>
          </a:r>
          <a:r>
            <a:rPr lang="en-GB" sz="1800" kern="1200" dirty="0"/>
            <a:t>/ Demo application on CAO.ie)</a:t>
          </a:r>
          <a:endParaRPr lang="en-US" sz="1800" kern="1200" dirty="0"/>
        </a:p>
      </dsp:txBody>
      <dsp:txXfrm>
        <a:off x="49154" y="192367"/>
        <a:ext cx="5867803" cy="908623"/>
      </dsp:txXfrm>
    </dsp:sp>
    <dsp:sp modelId="{9D93FD4D-2739-4369-9A07-51AE66D50A48}">
      <dsp:nvSpPr>
        <dsp:cNvPr id="0" name=""/>
        <dsp:cNvSpPr/>
      </dsp:nvSpPr>
      <dsp:spPr>
        <a:xfrm>
          <a:off x="0" y="1201984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2. Students receive CAO number and verification code for logging into ‘My Application’ on cao.ie</a:t>
          </a:r>
          <a:endParaRPr lang="en-US" sz="1800" kern="1200"/>
        </a:p>
      </dsp:txBody>
      <dsp:txXfrm>
        <a:off x="49154" y="1251138"/>
        <a:ext cx="5867803" cy="908623"/>
      </dsp:txXfrm>
    </dsp:sp>
    <dsp:sp modelId="{2AC725C3-4F8D-4E20-A8E8-C551F2E21C63}">
      <dsp:nvSpPr>
        <dsp:cNvPr id="0" name=""/>
        <dsp:cNvSpPr/>
      </dsp:nvSpPr>
      <dsp:spPr>
        <a:xfrm>
          <a:off x="0" y="2260755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 Students select up to </a:t>
          </a:r>
          <a:r>
            <a:rPr lang="en-GB" sz="1800" b="1" u="sng" kern="1200" dirty="0">
              <a:solidFill>
                <a:srgbClr val="FF0000"/>
              </a:solidFill>
            </a:rPr>
            <a:t>Ten Level 8 Courses</a:t>
          </a:r>
          <a:r>
            <a:rPr lang="en-GB" sz="1800" kern="1200" dirty="0">
              <a:solidFill>
                <a:srgbClr val="FF0000"/>
              </a:solidFill>
            </a:rPr>
            <a:t> </a:t>
          </a:r>
          <a:r>
            <a:rPr lang="en-GB" sz="1800" kern="1200" dirty="0"/>
            <a:t>and </a:t>
          </a:r>
          <a:r>
            <a:rPr lang="en-GB" sz="1800" b="1" u="sng" kern="1200" dirty="0">
              <a:solidFill>
                <a:srgbClr val="FF0000"/>
              </a:solidFill>
            </a:rPr>
            <a:t>Ten Level 6/7 Courses</a:t>
          </a:r>
          <a:r>
            <a:rPr lang="en-GB" sz="1800" kern="1200" dirty="0">
              <a:solidFill>
                <a:srgbClr val="FF0000"/>
              </a:solidFill>
            </a:rPr>
            <a:t>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49154" y="2309909"/>
        <a:ext cx="5867803" cy="908623"/>
      </dsp:txXfrm>
    </dsp:sp>
    <dsp:sp modelId="{5522FDAB-3D7F-4420-8776-4BBC5CA1005E}">
      <dsp:nvSpPr>
        <dsp:cNvPr id="0" name=""/>
        <dsp:cNvSpPr/>
      </dsp:nvSpPr>
      <dsp:spPr>
        <a:xfrm>
          <a:off x="0" y="3319527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4. Choices should be listed in </a:t>
          </a:r>
          <a:r>
            <a:rPr lang="en-GB" sz="1800" b="1" kern="1200" dirty="0">
              <a:solidFill>
                <a:srgbClr val="C00000"/>
              </a:solidFill>
            </a:rPr>
            <a:t>order of preference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49154" y="3368681"/>
        <a:ext cx="5867803" cy="908623"/>
      </dsp:txXfrm>
    </dsp:sp>
    <dsp:sp modelId="{3457B87E-0056-4A21-8846-61A8AC2E295C}">
      <dsp:nvSpPr>
        <dsp:cNvPr id="0" name=""/>
        <dsp:cNvSpPr/>
      </dsp:nvSpPr>
      <dsp:spPr>
        <a:xfrm>
          <a:off x="0" y="4378298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5. </a:t>
          </a:r>
          <a:r>
            <a:rPr lang="en-GB" sz="1800" b="1" kern="1200" dirty="0"/>
            <a:t>Changes</a:t>
          </a:r>
          <a:r>
            <a:rPr lang="en-GB" sz="1800" kern="1200" dirty="0"/>
            <a:t> to courses and </a:t>
          </a:r>
          <a:r>
            <a:rPr lang="en-GB" sz="1800" b="1" kern="1200" dirty="0"/>
            <a:t>preferences</a:t>
          </a:r>
          <a:r>
            <a:rPr lang="en-GB" sz="1800" kern="1200" dirty="0"/>
            <a:t> can be made up until </a:t>
          </a:r>
          <a:r>
            <a:rPr lang="en-GB" sz="1800" b="1" kern="1200" dirty="0"/>
            <a:t>July 1st </a:t>
          </a:r>
          <a:r>
            <a:rPr lang="en-GB" sz="1800" kern="1200" dirty="0"/>
            <a:t>(access closes between Feb 1st and May 5th)</a:t>
          </a:r>
          <a:endParaRPr lang="en-US" sz="1800" kern="1200" dirty="0"/>
        </a:p>
      </dsp:txBody>
      <dsp:txXfrm>
        <a:off x="49154" y="4427452"/>
        <a:ext cx="5867803" cy="908623"/>
      </dsp:txXfrm>
    </dsp:sp>
    <dsp:sp modelId="{17182982-2C38-4EAA-9AE5-223266164C7D}">
      <dsp:nvSpPr>
        <dsp:cNvPr id="0" name=""/>
        <dsp:cNvSpPr/>
      </dsp:nvSpPr>
      <dsp:spPr>
        <a:xfrm>
          <a:off x="0" y="5437069"/>
          <a:ext cx="5966111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6. </a:t>
          </a:r>
          <a:r>
            <a:rPr lang="en-GB" sz="1800" b="1" kern="1200"/>
            <a:t>Restricted courses can not be added after Feb 1st </a:t>
          </a:r>
          <a:r>
            <a:rPr lang="en-GB" sz="1800" kern="1200"/>
            <a:t>– ie. courses that require Portfolio, Audition or Interview (or HPAT for medicine)</a:t>
          </a:r>
          <a:endParaRPr lang="en-US" sz="1800" kern="1200"/>
        </a:p>
      </dsp:txBody>
      <dsp:txXfrm>
        <a:off x="49154" y="5486223"/>
        <a:ext cx="5867803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C0FA-B37A-4D7B-94CF-6B20C2A158B9}">
      <dsp:nvSpPr>
        <dsp:cNvPr id="0" name=""/>
        <dsp:cNvSpPr/>
      </dsp:nvSpPr>
      <dsp:spPr>
        <a:xfrm>
          <a:off x="0" y="49942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C00000"/>
              </a:solidFill>
            </a:rPr>
            <a:t>Separate </a:t>
          </a:r>
          <a:r>
            <a:rPr lang="en-GB" sz="1800" kern="1200" dirty="0"/>
            <a:t>to CAO -</a:t>
          </a:r>
          <a:r>
            <a:rPr lang="en-GB" sz="1500" kern="1200" dirty="0"/>
            <a:t>Usually at level 5 but some offered at level 6  (1 or 2 years)</a:t>
          </a:r>
          <a:endParaRPr lang="en-US" sz="1500" kern="1200" dirty="0"/>
        </a:p>
      </dsp:txBody>
      <dsp:txXfrm>
        <a:off x="33012" y="532435"/>
        <a:ext cx="4893068" cy="610236"/>
      </dsp:txXfrm>
    </dsp:sp>
    <dsp:sp modelId="{D84ADEDB-8E0A-402F-9A96-550F9236660D}">
      <dsp:nvSpPr>
        <dsp:cNvPr id="0" name=""/>
        <dsp:cNvSpPr/>
      </dsp:nvSpPr>
      <dsp:spPr>
        <a:xfrm>
          <a:off x="0" y="122464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 not require leaving cert points </a:t>
          </a:r>
          <a:endParaRPr lang="en-US" sz="1700" kern="1200" dirty="0"/>
        </a:p>
      </dsp:txBody>
      <dsp:txXfrm>
        <a:off x="33012" y="1257655"/>
        <a:ext cx="4893068" cy="610236"/>
      </dsp:txXfrm>
    </dsp:sp>
    <dsp:sp modelId="{A4092091-1329-40A8-8C39-48AC3C905296}">
      <dsp:nvSpPr>
        <dsp:cNvPr id="0" name=""/>
        <dsp:cNvSpPr/>
      </dsp:nvSpPr>
      <dsp:spPr>
        <a:xfrm>
          <a:off x="0" y="194986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Minimum entry requirements are usually 5 passes in OL Leaving cert and an interview </a:t>
          </a:r>
          <a:endParaRPr lang="en-US" sz="1700" kern="1200" dirty="0"/>
        </a:p>
      </dsp:txBody>
      <dsp:txXfrm>
        <a:off x="33012" y="1982875"/>
        <a:ext cx="4893068" cy="610236"/>
      </dsp:txXfrm>
    </dsp:sp>
    <dsp:sp modelId="{D36695CF-519F-48FD-BBCD-121DD7B89702}">
      <dsp:nvSpPr>
        <dsp:cNvPr id="0" name=""/>
        <dsp:cNvSpPr/>
      </dsp:nvSpPr>
      <dsp:spPr>
        <a:xfrm>
          <a:off x="0" y="267508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Are now free as the 200 euro fee has been abolished but many have additional “course charge” </a:t>
          </a:r>
          <a:endParaRPr lang="en-US" sz="1700" kern="1200" dirty="0"/>
        </a:p>
      </dsp:txBody>
      <dsp:txXfrm>
        <a:off x="33012" y="2708095"/>
        <a:ext cx="4893068" cy="610236"/>
      </dsp:txXfrm>
    </dsp:sp>
    <dsp:sp modelId="{93B4B820-1416-4B96-A6BC-0498E93DFDBD}">
      <dsp:nvSpPr>
        <dsp:cNvPr id="0" name=""/>
        <dsp:cNvSpPr/>
      </dsp:nvSpPr>
      <dsp:spPr>
        <a:xfrm>
          <a:off x="0" y="340030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PLC can be used to access CAO courses (instead of LC results) or as a route straight to the world of work</a:t>
          </a:r>
          <a:endParaRPr lang="en-US" sz="1700" kern="1200" dirty="0"/>
        </a:p>
      </dsp:txBody>
      <dsp:txXfrm>
        <a:off x="33012" y="3433315"/>
        <a:ext cx="4893068" cy="610236"/>
      </dsp:txXfrm>
    </dsp:sp>
    <dsp:sp modelId="{B61AAA77-D6C9-4462-9548-09C9B20741AF}">
      <dsp:nvSpPr>
        <dsp:cNvPr id="0" name=""/>
        <dsp:cNvSpPr/>
      </dsp:nvSpPr>
      <dsp:spPr>
        <a:xfrm>
          <a:off x="0" y="4125523"/>
          <a:ext cx="495909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 Amazing variety of courses – can apply to individual PLC college or now via FE tab on CAO website</a:t>
          </a:r>
          <a:endParaRPr lang="en-US" sz="1700" kern="1200" dirty="0"/>
        </a:p>
      </dsp:txBody>
      <dsp:txXfrm>
        <a:off x="33012" y="4158535"/>
        <a:ext cx="4893068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EBC3-9544-41EC-969D-889A6F1263B3}">
      <dsp:nvSpPr>
        <dsp:cNvPr id="0" name=""/>
        <dsp:cNvSpPr/>
      </dsp:nvSpPr>
      <dsp:spPr>
        <a:xfrm>
          <a:off x="0" y="372452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Keep an open mind about courses </a:t>
          </a:r>
          <a:endParaRPr lang="en-US" sz="1900" kern="1200"/>
        </a:p>
      </dsp:txBody>
      <dsp:txXfrm>
        <a:off x="0" y="372452"/>
        <a:ext cx="2464593" cy="1478756"/>
      </dsp:txXfrm>
    </dsp:sp>
    <dsp:sp modelId="{90E9429D-A5DD-415F-87E0-612B28506BE8}">
      <dsp:nvSpPr>
        <dsp:cNvPr id="0" name=""/>
        <dsp:cNvSpPr/>
      </dsp:nvSpPr>
      <dsp:spPr>
        <a:xfrm>
          <a:off x="2711053" y="372452"/>
          <a:ext cx="2464593" cy="1478756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Many of the jobs of the future haven’t even been invented yet </a:t>
          </a:r>
          <a:endParaRPr lang="en-US" sz="1900" kern="1200"/>
        </a:p>
      </dsp:txBody>
      <dsp:txXfrm>
        <a:off x="2711053" y="372452"/>
        <a:ext cx="2464593" cy="1478756"/>
      </dsp:txXfrm>
    </dsp:sp>
    <dsp:sp modelId="{36EA49E0-39D1-4932-8C65-62ED6EA7A15A}">
      <dsp:nvSpPr>
        <dsp:cNvPr id="0" name=""/>
        <dsp:cNvSpPr/>
      </dsp:nvSpPr>
      <dsp:spPr>
        <a:xfrm>
          <a:off x="5422106" y="372452"/>
          <a:ext cx="2464593" cy="1478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Students should pick something they enjoy </a:t>
          </a:r>
          <a:endParaRPr lang="en-US" sz="1900" kern="1200"/>
        </a:p>
      </dsp:txBody>
      <dsp:txXfrm>
        <a:off x="5422106" y="372452"/>
        <a:ext cx="2464593" cy="1478756"/>
      </dsp:txXfrm>
    </dsp:sp>
    <dsp:sp modelId="{115BC26B-9571-48E2-9B4E-8066789F332E}">
      <dsp:nvSpPr>
        <dsp:cNvPr id="0" name=""/>
        <dsp:cNvSpPr/>
      </dsp:nvSpPr>
      <dsp:spPr>
        <a:xfrm>
          <a:off x="1355526" y="2097667"/>
          <a:ext cx="2464593" cy="1478756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Many of the large companies don’t mind what your degree is in as they run graduate programmes </a:t>
          </a:r>
          <a:endParaRPr lang="en-US" sz="1900" kern="1200"/>
        </a:p>
      </dsp:txBody>
      <dsp:txXfrm>
        <a:off x="1355526" y="2097667"/>
        <a:ext cx="2464593" cy="1478756"/>
      </dsp:txXfrm>
    </dsp:sp>
    <dsp:sp modelId="{3EB2906F-A3C7-4DB4-9F21-A10E458F4041}">
      <dsp:nvSpPr>
        <dsp:cNvPr id="0" name=""/>
        <dsp:cNvSpPr/>
      </dsp:nvSpPr>
      <dsp:spPr>
        <a:xfrm>
          <a:off x="4066579" y="2097667"/>
          <a:ext cx="2464593" cy="1478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There are always alternative routes into various careers  </a:t>
          </a:r>
          <a:endParaRPr lang="en-US" sz="1900" kern="1200"/>
        </a:p>
      </dsp:txBody>
      <dsp:txXfrm>
        <a:off x="4066579" y="2097667"/>
        <a:ext cx="2464593" cy="147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7778-EC96-41A8-A645-56AAEA385D23}">
      <dsp:nvSpPr>
        <dsp:cNvPr id="0" name=""/>
        <dsp:cNvSpPr/>
      </dsp:nvSpPr>
      <dsp:spPr>
        <a:xfrm>
          <a:off x="0" y="141191"/>
          <a:ext cx="4697730" cy="19330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My daughter isn’t sure what course to apply for. How can I help? </a:t>
          </a:r>
          <a:endParaRPr lang="en-US" sz="2800" kern="1200" dirty="0"/>
        </a:p>
      </dsp:txBody>
      <dsp:txXfrm>
        <a:off x="94365" y="235556"/>
        <a:ext cx="4509000" cy="1744344"/>
      </dsp:txXfrm>
    </dsp:sp>
    <dsp:sp modelId="{3D0A768F-FBC5-4149-A488-2EE3B72EC44F}">
      <dsp:nvSpPr>
        <dsp:cNvPr id="0" name=""/>
        <dsp:cNvSpPr/>
      </dsp:nvSpPr>
      <dsp:spPr>
        <a:xfrm>
          <a:off x="0" y="2134745"/>
          <a:ext cx="4697730" cy="37730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i="1" kern="1200"/>
            <a:t>‘While all of this can feel daunting, there should be no need to feel anxious. Your daughter is not necessarily selecting a career at this stage; she is in the process of deciding which courses represent the </a:t>
          </a:r>
          <a:r>
            <a:rPr lang="en-GB" sz="2100" b="1" i="1" kern="1200"/>
            <a:t>best fit in terms of her interests, aptitudes and ability</a:t>
          </a:r>
          <a:r>
            <a:rPr lang="en-GB" sz="2100" i="1" kern="1200"/>
            <a:t> over the coming years. If she gets that step right, the </a:t>
          </a:r>
          <a:r>
            <a:rPr lang="en-GB" sz="2100" b="1" i="1" kern="1200"/>
            <a:t>career journey will fall naturally into place</a:t>
          </a:r>
          <a:r>
            <a:rPr lang="en-GB" sz="2100" i="1" kern="1200"/>
            <a:t> in the years ahead’</a:t>
          </a:r>
          <a:endParaRPr lang="en-US" sz="2100" kern="1200"/>
        </a:p>
      </dsp:txBody>
      <dsp:txXfrm>
        <a:off x="184184" y="2318929"/>
        <a:ext cx="4329362" cy="340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C298-4E1A-4FFC-AD09-CC5C655641B9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8A1A-7999-4116-9895-E929C24E12D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1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1D3F0-9CC0-4E1B-941F-BAB203B6C149}" type="slidenum">
              <a:rPr lang="en-GB" altLang="en-US" smtClean="0"/>
              <a:pPr eaLnBrk="1" hangingPunct="1"/>
              <a:t>15</a:t>
            </a:fld>
            <a:endParaRPr lang="en-GB" alt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9AA6584-90EB-4956-AA8B-53BF3B552EB3}" type="slidenum">
              <a:rPr lang="en-GB" altLang="en-US" sz="1200">
                <a:latin typeface="Times New Roman" pitchFamily="18" charset="0"/>
              </a:rPr>
              <a:pPr algn="r"/>
              <a:t>15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24F0BD2-0936-4205-A375-C0F4FE9392DB}" type="slidenum">
              <a:rPr lang="en-GB" altLang="en-US" sz="1200">
                <a:latin typeface="Times New Roman" pitchFamily="18" charset="0"/>
                <a:cs typeface="Arial" charset="0"/>
              </a:rPr>
              <a:pPr algn="r"/>
              <a:t>15</a:t>
            </a:fld>
            <a:endParaRPr lang="en-GB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990807" y="302927"/>
            <a:ext cx="4876386" cy="3658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2" name="Rectangle 2"/>
          <p:cNvSpPr>
            <a:spLocks noGrp="1" noChangeArrowheads="1"/>
          </p:cNvSpPr>
          <p:nvPr>
            <p:ph type="body"/>
          </p:nvPr>
        </p:nvSpPr>
        <p:spPr>
          <a:xfrm>
            <a:off x="914711" y="4344025"/>
            <a:ext cx="5028579" cy="4116049"/>
          </a:xfrm>
          <a:noFill/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1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DB94FD-FFA4-46E6-BE67-F3A01C35F233}" type="slidenum">
              <a:rPr lang="en-GB" altLang="en-US" smtClean="0"/>
              <a:pPr eaLnBrk="1" hangingPunct="1"/>
              <a:t>16</a:t>
            </a:fld>
            <a:endParaRPr lang="en-GB" altLang="en-US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0234935-DEF4-4B9F-96E6-63C2B1779AE7}" type="slidenum">
              <a:rPr lang="en-GB" altLang="en-US" sz="1200">
                <a:latin typeface="Times New Roman" pitchFamily="18" charset="0"/>
              </a:rPr>
              <a:pPr algn="r"/>
              <a:t>16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9B16AAD-2018-4575-A895-AAE48632A823}" type="slidenum">
              <a:rPr lang="en-GB" altLang="en-US" sz="1200">
                <a:latin typeface="Times New Roman" pitchFamily="18" charset="0"/>
                <a:cs typeface="Arial" charset="0"/>
              </a:rPr>
              <a:pPr algn="r"/>
              <a:t>16</a:t>
            </a:fld>
            <a:endParaRPr lang="en-GB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990807" y="302927"/>
            <a:ext cx="4876386" cy="3658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body"/>
          </p:nvPr>
        </p:nvSpPr>
        <p:spPr>
          <a:xfrm>
            <a:off x="914711" y="4344025"/>
            <a:ext cx="5028579" cy="4116049"/>
          </a:xfrm>
          <a:noFill/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1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C6A536-1694-41B9-BF16-AC63E8E648A5}" type="slidenum">
              <a:rPr lang="en-GB" altLang="en-US" smtClean="0"/>
              <a:pPr eaLnBrk="1" hangingPunct="1"/>
              <a:t>17</a:t>
            </a:fld>
            <a:endParaRPr lang="en-GB" altLang="en-US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ED2768B-4E85-4339-B348-8D7A1A3933B1}" type="slidenum">
              <a:rPr lang="en-GB" altLang="en-US" sz="1200">
                <a:latin typeface="Times New Roman" pitchFamily="18" charset="0"/>
              </a:rPr>
              <a:pPr algn="r"/>
              <a:t>17</a:t>
            </a:fld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2924F83-08B0-4209-A1C8-4D56C99BB585}" type="slidenum">
              <a:rPr lang="en-GB" altLang="en-US" sz="1200">
                <a:latin typeface="Times New Roman" pitchFamily="18" charset="0"/>
                <a:cs typeface="Arial" charset="0"/>
              </a:rPr>
              <a:pPr algn="r"/>
              <a:t>17</a:t>
            </a:fld>
            <a:endParaRPr lang="en-GB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990807" y="302927"/>
            <a:ext cx="4876386" cy="3658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0" name="Rectangle 2"/>
          <p:cNvSpPr>
            <a:spLocks noGrp="1" noChangeArrowheads="1"/>
          </p:cNvSpPr>
          <p:nvPr>
            <p:ph type="body"/>
          </p:nvPr>
        </p:nvSpPr>
        <p:spPr>
          <a:xfrm>
            <a:off x="914711" y="4344025"/>
            <a:ext cx="5028579" cy="4116049"/>
          </a:xfrm>
          <a:noFill/>
        </p:spPr>
        <p:txBody>
          <a:bodyPr wrap="none" anchor="ctr"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6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C33077-61F1-407E-BFD0-7B6FD697EA16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450EC5B-6BF5-40A6-82FF-7D883BB69046}" type="slidenum">
              <a:rPr lang="en-GB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20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6963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9C1490D4-8B5D-4CFD-8269-E8C6095C0AD7}" type="slidenum">
              <a:rPr lang="en-GB" altLang="en-US">
                <a:latin typeface="Times New Roman" pitchFamily="18" charset="0"/>
                <a:cs typeface="Arial" charset="0"/>
              </a:rPr>
              <a:pPr algn="r">
                <a:spcBef>
                  <a:spcPct val="0"/>
                </a:spcBef>
              </a:pPr>
              <a:t>20</a:t>
            </a:fld>
            <a:endParaRPr lang="en-GB" alt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990807" y="302927"/>
            <a:ext cx="4876386" cy="3658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8" name="Text Box 2"/>
          <p:cNvSpPr>
            <a:spLocks noGrp="1" noChangeArrowheads="1"/>
          </p:cNvSpPr>
          <p:nvPr>
            <p:ph type="body"/>
          </p:nvPr>
        </p:nvSpPr>
        <p:spPr>
          <a:xfrm>
            <a:off x="503169" y="4315919"/>
            <a:ext cx="5856323" cy="415352"/>
          </a:xfrm>
          <a:noFill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ts val="454"/>
              </a:spcBef>
              <a:tabLst>
                <a:tab pos="0" algn="l"/>
                <a:tab pos="447093" algn="l"/>
                <a:tab pos="895743" algn="l"/>
                <a:tab pos="1345951" algn="l"/>
                <a:tab pos="1794601" algn="l"/>
                <a:tab pos="2243252" algn="l"/>
                <a:tab pos="2693460" algn="l"/>
                <a:tab pos="3142111" algn="l"/>
                <a:tab pos="3590761" algn="l"/>
                <a:tab pos="4040969" algn="l"/>
                <a:tab pos="4489619" algn="l"/>
                <a:tab pos="4939828" algn="l"/>
                <a:tab pos="5388478" algn="l"/>
                <a:tab pos="5837129" algn="l"/>
                <a:tab pos="6287336" algn="l"/>
                <a:tab pos="6735987" algn="l"/>
                <a:tab pos="7186195" algn="l"/>
                <a:tab pos="7634846" algn="l"/>
                <a:tab pos="8083496" algn="l"/>
                <a:tab pos="8533704" algn="l"/>
                <a:tab pos="8982354" algn="l"/>
              </a:tabLst>
            </a:pPr>
            <a:endParaRPr lang="en-GB" altLang="en-US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4"/>
              </a:spcBef>
              <a:tabLst>
                <a:tab pos="0" algn="l"/>
                <a:tab pos="447093" algn="l"/>
                <a:tab pos="895743" algn="l"/>
                <a:tab pos="1345951" algn="l"/>
                <a:tab pos="1794601" algn="l"/>
                <a:tab pos="2243252" algn="l"/>
                <a:tab pos="2693460" algn="l"/>
                <a:tab pos="3142111" algn="l"/>
                <a:tab pos="3590761" algn="l"/>
                <a:tab pos="4040969" algn="l"/>
                <a:tab pos="4489619" algn="l"/>
                <a:tab pos="4939828" algn="l"/>
                <a:tab pos="5388478" algn="l"/>
                <a:tab pos="5837129" algn="l"/>
                <a:tab pos="6287336" algn="l"/>
                <a:tab pos="6735987" algn="l"/>
                <a:tab pos="7186195" algn="l"/>
                <a:tab pos="7634846" algn="l"/>
                <a:tab pos="8083496" algn="l"/>
                <a:tab pos="8533704" algn="l"/>
                <a:tab pos="8982354" algn="l"/>
              </a:tabLst>
            </a:pPr>
            <a:endParaRPr lang="en-GB" altLang="en-US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11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9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035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401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1AC5-6318-4A5E-9FC6-E033CE107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BA8DA-D103-4DFC-B3D0-1FC1C8A9F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847C-36C2-4EBC-B7A1-5A09A6DD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C69FA-84E7-4530-AF64-D1DABD2B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F533-3CDF-4BE5-8289-3810A8BD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3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E2E1-C739-4238-B6C3-8C933C55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DE33-6694-4540-A52B-45E6151B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B1DE-7A08-493B-9DF8-6C6AA97F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2E11-DBA1-47D4-B221-2CAC2148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D7ED-A7DC-46E5-93FE-9C6F529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2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0D98-2758-4B86-925C-46547469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4114C-3031-49A8-A708-65E77C77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CDBC-A041-4578-A338-306A0513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71BE-AA9A-40B8-8722-FE9B781F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0C2C-AD88-4163-94B4-520C4133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5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B12-4871-4B9F-A8FC-B4E18D28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72B94-10B5-4188-B9FB-935150881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EF67C-CAE3-4997-8338-5D2B5E581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9B198-25E0-41A3-BCCC-4A11E301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1C914-D21B-48ED-BBCB-BBC6D6A4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F2BD-CC95-4FE4-B5CA-0DBD5FDB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9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8715-68C9-4191-BBDA-6751AFED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348F1-A8E7-486D-86C8-063A4C2E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CA501-3F1A-4777-8EC0-BFB7EE959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A4E3E-7E54-4B22-BAFD-B3F8E3AF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76FBC-116B-4368-BFB9-8F1628D1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B4DD9-B319-4EB0-8745-31A319BA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48435-4729-4F38-B51D-9162F519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EBB89-FB02-4198-9681-488EDA92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1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9F9C-C986-4E2C-90B3-A680691F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91040-BE07-4F99-BBAB-E0BB10D0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D4527-E509-4370-8D4E-0A8604A4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FAC5D-14FA-4AFC-8BA9-069F9AD0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B77D8-F1DC-4D24-BD64-71D818CA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23F2C-DC49-44F9-9BA6-15FDEC03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5804-B7CB-4EBB-8370-4CB76569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5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C292-8F92-41C9-8E7B-2B81FF6C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14A68-527D-4E60-8905-C2DA2EE1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20917-E2CE-44B1-944B-3F1BA5532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015DB-88F0-4E6B-95E9-84BFB0A4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F931-9B8B-45EA-B3EB-0FB51224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62745-6AFA-4385-8CA5-0049142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5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51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0015-BCC9-48BA-AAFB-0F1011FB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A0077-2FA6-47F3-92BC-CA93AC4CB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5B82D-6C83-4105-B5EE-6B025163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BBDE6-2B8B-4C7E-BFA3-FD2E88B5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5B41A-4F00-44D5-BBAF-9B8A4C7E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D2D4B-13FD-46F1-AA71-4110A3E5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1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BC51-17D7-4093-9F50-18F6DAC6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89CE3-A5B1-44CC-9C6E-208DC1A09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6B3A-7F31-4493-8FBA-FFF3CFAE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39F0-B46D-4F61-BAB9-7F716445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E7BE-6B4B-4E42-93A0-463CA327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942D9-879F-4B0F-ACFE-E1E105DF5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C1A3D-1E79-4EE1-BBB6-4363193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2AED-0B65-4F68-9F21-B4CA34A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B5B6-9B03-423E-9002-4FF16FD9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6BE7-6945-4186-8AED-FC359448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3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5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28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1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8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5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52600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67000"/>
            <a:ext cx="3868340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52600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67000"/>
            <a:ext cx="3887391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3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3984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4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1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54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60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1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85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015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49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6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30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21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5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53EA-A147-45F8-9FD2-381E822ECC08}" type="datetimeFigureOut">
              <a:rPr lang="en-IE" smtClean="0"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2461-EDFF-4697-8A5A-4C56956D7C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145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59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6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659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61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9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DB19-EDEA-4833-A0BD-A642E207D94C}" type="datetimeFigureOut">
              <a:rPr lang="en-IE" smtClean="0"/>
              <a:pPr/>
              <a:t>08/11/2023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0C35-5C8E-4235-B68B-16E87DD5C90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027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F69E3-82E9-45DF-B7FD-69B52DC3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6E5E2-D493-42D1-B38B-40543BFC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78C80-140E-4691-AB6B-0C8870033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D799-D6AD-4DB1-AF35-7250DD56F646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A29B2-2116-439A-B2DB-FE567A473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FFF1-6DED-411F-96FD-76FC9E7B5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0F7-33C6-4B9C-9B9C-5C3CE267A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9144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4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49451"/>
            <a:ext cx="78867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24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246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246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hyperlink" Target="http://www.google.ie/url?sa=i&amp;rct=j&amp;q=&amp;esrc=s&amp;frm=1&amp;source=images&amp;cd=&amp;cad=rja&amp;docid=2IcbW2XiwRFmLM&amp;tbnid=fSD9skXJHpXazM:&amp;ved=0CAUQjRw&amp;url=http://spectrumcenter.umich.edu/article/research-participant-opportunities&amp;ei=HWNmUtHcNomThQf08ICwAw&amp;bvm=bv.55123115,d.ZGU&amp;psig=AFQjCNHMUx-SRwjIWel4cxc7mWAn4ghb9g&amp;ust=13825280081122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e/url?sa=i&amp;rct=j&amp;q=&amp;esrc=s&amp;frm=1&amp;source=images&amp;cd=&amp;cad=rja&amp;docid=2IcbW2XiwRFmLM&amp;tbnid=fSD9skXJHpXazM:&amp;ved=0CAUQjRw&amp;url=http://mature-students.blog.yorku.ca/&amp;ei=aWNmUpPkLI2ThgeyooHoAQ&amp;bvm=bv.55123115,d.ZGU&amp;psig=AFQjCNHMUx-SRwjIWel4cxc7mWAn4ghb9g&amp;ust=1382528008112278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ie/url?sa=i&amp;rct=j&amp;q=&amp;esrc=s&amp;frm=1&amp;source=images&amp;cd=&amp;cad=rja&amp;docid=2IcbW2XiwRFmLM&amp;tbnid=fSD9skXJHpXazM:&amp;ved=0CAUQjRw&amp;url=http://www.dini.de/fileadmin/workshops/autorenidentifikation/Schoenfeldt_AutorenID.pdf&amp;ei=LmNmUpzlG5KshQeEk4C4Cg&amp;bvm=bv.55123115,d.ZGU&amp;psig=AFQjCNHMUx-SRwjIWel4cxc7mWAn4ghb9g&amp;ust=138252800811227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ie/url?sa=i&amp;rct=j&amp;q=&amp;esrc=s&amp;source=images&amp;cd=&amp;cad=rja&amp;uact=8&amp;ved=0CAcQjRw&amp;url=http://gionedasilva.com/2014/07/29/planning-a-wedding/&amp;ei=SpljVIHxPOTV7ga664DQCg&amp;psig=AFQjCNHt6ISne_Sp5ngRXpTFxByDK4dXEQ&amp;ust=1415899844598667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i.ie/college/entry-requirements-faqs.asp" TargetMode="External"/><Relationship Id="rId2" Type="http://schemas.openxmlformats.org/officeDocument/2006/relationships/hyperlink" Target="https://exemptions.nui.i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shogecc.ie/lc-guidance-update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ata.pobal.ie/portal/apps/experiencebuilder/experience/?id=3b0acba7eb694ffa85340a60f81d516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ollege.ie/hear/how-do-i-apply/application-guides-resources-and-forms/" TargetMode="External"/><Relationship Id="rId2" Type="http://schemas.openxmlformats.org/officeDocument/2006/relationships/hyperlink" Target="http://www.accesscollege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rXs3dGp3I?start=12&amp;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college.ie/wp-content/uploads/2023/09/DARE-2024-Handbook-WEB-NEW.pdf" TargetMode="External"/><Relationship Id="rId2" Type="http://schemas.openxmlformats.org/officeDocument/2006/relationships/hyperlink" Target="https://www.cao.ie/index.php?page=d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college.ie/dare/how-do-i-apply/application-guides-resources-and-form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9Gbct6diAI?start=3&amp;feature=oemb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image" Target="../media/image5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o.ie/handbook.php" TargetMode="External"/><Relationship Id="rId2" Type="http://schemas.openxmlformats.org/officeDocument/2006/relationships/hyperlink" Target="https://www.cao.ie/index.php?page=par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eunicas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apprenticeship.ie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si.ie/eligibility-criteria/income/undergraduate-income-thresholds-and-grant-award-rat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susi.ie/eligibility-reckoner-app-irish/index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portal.ie/" TargetMode="External"/><Relationship Id="rId7" Type="http://schemas.openxmlformats.org/officeDocument/2006/relationships/hyperlink" Target="http://www.susi.ie/" TargetMode="External"/><Relationship Id="rId2" Type="http://schemas.openxmlformats.org/officeDocument/2006/relationships/hyperlink" Target="http://www.cao.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nicas.ie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accesscollege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CAO and </a:t>
            </a:r>
            <a:r>
              <a:rPr lang="en-US" sz="3200" dirty="0">
                <a:solidFill>
                  <a:srgbClr val="FFFFFF"/>
                </a:solidFill>
              </a:rPr>
              <a:t>Future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Options Parents Information Evening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  <p:pic>
        <p:nvPicPr>
          <p:cNvPr id="2054" name="Picture 6" descr="Image result for kishoge community colleg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719344"/>
            <a:ext cx="5419311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7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404664"/>
            <a:ext cx="3816424" cy="887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" y="188640"/>
            <a:ext cx="8229600" cy="1143000"/>
          </a:xfrm>
        </p:spPr>
        <p:txBody>
          <a:bodyPr/>
          <a:lstStyle/>
          <a:p>
            <a:r>
              <a:rPr lang="ga-IE" dirty="0">
                <a:solidFill>
                  <a:srgbClr val="FFFF00"/>
                </a:solidFill>
              </a:rPr>
              <a:t>Golden Rule....</a:t>
            </a:r>
          </a:p>
        </p:txBody>
      </p:sp>
      <p:pic>
        <p:nvPicPr>
          <p:cNvPr id="3074" name="Picture 2" descr="http://spectrumcenter.umich.edu/sites/spectrumcenter.umich.edu/files/field/image/researc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6346803" cy="25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search.drexel.edu/compliance/images/DrexelResearch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450976" cy="24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ture-students.blog.yorku.ca/files/2013/07/library-pr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92137"/>
            <a:ext cx="2453680" cy="24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4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DFB7-C3C8-4352-86AE-DA9B594E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0" y="274638"/>
            <a:ext cx="8559920" cy="562074"/>
          </a:xfrm>
        </p:spPr>
        <p:txBody>
          <a:bodyPr>
            <a:normAutofit fontScale="90000"/>
          </a:bodyPr>
          <a:lstStyle/>
          <a:p>
            <a:r>
              <a:rPr lang="en-GB" sz="4400" b="0" i="0" u="none" strike="noStrike" baseline="0" dirty="0">
                <a:solidFill>
                  <a:srgbClr val="2D0EE5"/>
                </a:solidFill>
                <a:latin typeface="ArialMT"/>
              </a:rPr>
              <a:t>Criteria to Access College/University</a:t>
            </a:r>
            <a:br>
              <a:rPr lang="en-GB" sz="4400" b="0" i="0" u="none" strike="noStrike" baseline="0" dirty="0">
                <a:solidFill>
                  <a:srgbClr val="2D0EE5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4223-18CC-46A4-B309-E881DF0B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832648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GB" sz="2600" b="1" i="0" u="none" strike="noStrike" baseline="0" dirty="0">
                <a:solidFill>
                  <a:srgbClr val="FF2600"/>
                </a:solidFill>
                <a:latin typeface="ArialMT"/>
              </a:rPr>
              <a:t>Offers made based on 3 Entry Criteria</a:t>
            </a:r>
          </a:p>
          <a:p>
            <a:pPr marL="0" indent="0" algn="l">
              <a:buNone/>
            </a:pPr>
            <a:endParaRPr lang="en-GB" sz="1600" b="0" i="0" u="none" strike="noStrike" baseline="0" dirty="0">
              <a:solidFill>
                <a:srgbClr val="FF2600"/>
              </a:solidFill>
              <a:latin typeface="ArialMT"/>
            </a:endParaRPr>
          </a:p>
          <a:p>
            <a:pPr marL="0" indent="0" algn="l">
              <a:buNone/>
            </a:pPr>
            <a:r>
              <a:rPr lang="en-GB" sz="1800" b="1" i="0" u="none" strike="noStrike" baseline="0" dirty="0">
                <a:solidFill>
                  <a:srgbClr val="000091"/>
                </a:solidFill>
                <a:latin typeface="Arial-BoldMT"/>
              </a:rPr>
              <a:t>1. </a:t>
            </a:r>
            <a:r>
              <a:rPr lang="en-GB" sz="2600" b="1" i="0" u="none" strike="noStrike" baseline="0" dirty="0">
                <a:solidFill>
                  <a:srgbClr val="000091"/>
                </a:solidFill>
                <a:latin typeface="Arial-BoldMT"/>
              </a:rPr>
              <a:t>Minimum Entry Requirements</a:t>
            </a:r>
            <a:endParaRPr lang="en-GB" sz="2400" b="1" i="0" u="none" strike="noStrike" baseline="0" dirty="0">
              <a:solidFill>
                <a:srgbClr val="000091"/>
              </a:solidFill>
              <a:latin typeface="Arial-BoldMT"/>
            </a:endParaRPr>
          </a:p>
          <a:p>
            <a:pPr marL="0" indent="0" algn="l">
              <a:buNone/>
            </a:pPr>
            <a:r>
              <a:rPr lang="en-GB" sz="2000" b="0" i="0" u="none" strike="noStrike" baseline="0" dirty="0">
                <a:latin typeface="ArialMT"/>
              </a:rPr>
              <a:t>Most degree courses require minimum </a:t>
            </a:r>
            <a:r>
              <a:rPr lang="en-GB" sz="2000" b="0" i="0" u="none" strike="noStrike" baseline="0" dirty="0">
                <a:solidFill>
                  <a:srgbClr val="FF0000"/>
                </a:solidFill>
                <a:latin typeface="ArialMT"/>
              </a:rPr>
              <a:t>2 H5 and 4 O6 / H7. TCD requires a Minimum of 3 H5.</a:t>
            </a:r>
          </a:p>
          <a:p>
            <a:pPr marL="0" indent="0" algn="l">
              <a:buNone/>
            </a:pPr>
            <a:r>
              <a:rPr lang="en-GB" sz="2000" dirty="0">
                <a:latin typeface="ArialMT"/>
              </a:rPr>
              <a:t>C</a:t>
            </a:r>
            <a:r>
              <a:rPr lang="en-GB" sz="2000" b="0" i="0" u="none" strike="noStrike" baseline="0" dirty="0">
                <a:latin typeface="ArialMT"/>
              </a:rPr>
              <a:t>olleges require different requirements </a:t>
            </a:r>
            <a:r>
              <a:rPr lang="en-GB" sz="2000" dirty="0">
                <a:latin typeface="ArialMT"/>
              </a:rPr>
              <a:t>e.g. </a:t>
            </a:r>
            <a:r>
              <a:rPr lang="en-GB" sz="2000" b="0" i="0" u="none" strike="noStrike" baseline="0" dirty="0">
                <a:latin typeface="ArialMT"/>
              </a:rPr>
              <a:t>a pass in certain subjects such as English, Irish, Maths and a 3</a:t>
            </a:r>
            <a:r>
              <a:rPr lang="en-GB" sz="2000" b="0" i="0" u="none" strike="noStrike" baseline="30000" dirty="0">
                <a:latin typeface="ArialMT"/>
              </a:rPr>
              <a:t>rd</a:t>
            </a:r>
            <a:r>
              <a:rPr lang="en-GB" sz="2000" b="0" i="0" u="none" strike="noStrike" baseline="0" dirty="0">
                <a:latin typeface="ArialMT"/>
              </a:rPr>
              <a:t> language (e.g. Spanish/ Frenc</a:t>
            </a:r>
            <a:r>
              <a:rPr lang="en-GB" sz="2000" dirty="0">
                <a:latin typeface="ArialMT"/>
              </a:rPr>
              <a:t>h etc) </a:t>
            </a:r>
            <a:endParaRPr lang="en-GB" sz="2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endParaRPr lang="en-GB" sz="2000" b="0" i="0" u="none" strike="noStrike" baseline="0" dirty="0">
              <a:solidFill>
                <a:srgbClr val="000091"/>
              </a:solidFill>
              <a:latin typeface="ArialMT"/>
            </a:endParaRPr>
          </a:p>
          <a:p>
            <a:pPr marL="0" indent="0" algn="l">
              <a:buNone/>
            </a:pPr>
            <a:r>
              <a:rPr lang="en-GB" sz="1800" b="0" i="0" u="none" strike="noStrike" baseline="0" dirty="0">
                <a:solidFill>
                  <a:srgbClr val="000091"/>
                </a:solidFill>
                <a:latin typeface="ArialMT"/>
              </a:rPr>
              <a:t>2. </a:t>
            </a:r>
            <a:r>
              <a:rPr lang="en-GB" sz="2600" b="1" i="0" u="none" strike="noStrike" baseline="0" dirty="0">
                <a:solidFill>
                  <a:srgbClr val="000091"/>
                </a:solidFill>
                <a:latin typeface="ArialMT"/>
              </a:rPr>
              <a:t>Faculty requirements </a:t>
            </a:r>
            <a:endParaRPr lang="en-GB" sz="1800" b="1" i="0" u="none" strike="noStrike" baseline="0" dirty="0">
              <a:solidFill>
                <a:srgbClr val="000091"/>
              </a:solidFill>
              <a:latin typeface="ArialMT"/>
            </a:endParaRPr>
          </a:p>
          <a:p>
            <a:pPr marL="0" indent="0" algn="l">
              <a:buNone/>
            </a:pPr>
            <a:r>
              <a:rPr lang="en-GB" sz="2000" b="0" i="0" u="none" strike="noStrike" baseline="0" dirty="0">
                <a:latin typeface="ArialMT"/>
              </a:rPr>
              <a:t>Some courses may have higher grade requirements in specific subjects such as H4 in Maths for many Engineering courses or H4 in Irish for Primary Teaching - Students check these on </a:t>
            </a:r>
            <a:r>
              <a:rPr lang="en-GB" sz="2000" b="1" i="0" u="none" strike="noStrike" baseline="0" dirty="0">
                <a:latin typeface="Arial-BoldMT"/>
              </a:rPr>
              <a:t>qualifax.ie/Careersportal.ie or individual college websites</a:t>
            </a:r>
            <a:r>
              <a:rPr lang="en-GB" sz="2000" b="0" i="0" u="none" strike="noStrike" baseline="0" dirty="0">
                <a:latin typeface="ArialMT"/>
              </a:rPr>
              <a:t>)</a:t>
            </a:r>
          </a:p>
          <a:p>
            <a:pPr marL="0" indent="0" algn="l">
              <a:buNone/>
            </a:pPr>
            <a:endParaRPr lang="en-GB" sz="2000" b="0" i="0" u="none" strike="noStrike" baseline="0" dirty="0">
              <a:latin typeface="ArialMT"/>
            </a:endParaRPr>
          </a:p>
          <a:p>
            <a:pPr marL="0" indent="0" algn="l">
              <a:buNone/>
            </a:pPr>
            <a:r>
              <a:rPr lang="en-GB" sz="2000" b="0" i="0" u="none" strike="noStrike" baseline="0" dirty="0">
                <a:solidFill>
                  <a:srgbClr val="000091"/>
                </a:solidFill>
                <a:latin typeface="ArialMT"/>
              </a:rPr>
              <a:t>and</a:t>
            </a:r>
          </a:p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91"/>
              </a:solidFill>
              <a:latin typeface="ArialMT"/>
            </a:endParaRPr>
          </a:p>
          <a:p>
            <a:pPr marL="0" indent="0" algn="l">
              <a:buNone/>
            </a:pPr>
            <a:r>
              <a:rPr lang="en-GB" sz="1800" dirty="0">
                <a:solidFill>
                  <a:srgbClr val="000091"/>
                </a:solidFill>
                <a:latin typeface="ArialMT"/>
              </a:rPr>
              <a:t>3</a:t>
            </a:r>
            <a:r>
              <a:rPr lang="en-GB" sz="1800" b="0" i="0" u="none" strike="noStrike" baseline="0" dirty="0">
                <a:solidFill>
                  <a:srgbClr val="000091"/>
                </a:solidFill>
                <a:latin typeface="ArialMT"/>
              </a:rPr>
              <a:t>. </a:t>
            </a:r>
            <a:r>
              <a:rPr lang="en-GB" sz="2600" b="1" i="0" u="none" strike="noStrike" baseline="0" dirty="0">
                <a:solidFill>
                  <a:srgbClr val="000091"/>
                </a:solidFill>
                <a:latin typeface="Arial-BoldMT"/>
              </a:rPr>
              <a:t>CAO Points </a:t>
            </a:r>
            <a:endParaRPr lang="en-GB" sz="2400" b="1" i="0" u="none" strike="noStrike" baseline="0" dirty="0">
              <a:solidFill>
                <a:srgbClr val="000091"/>
              </a:solidFill>
              <a:latin typeface="Arial-BoldMT"/>
            </a:endParaRPr>
          </a:p>
          <a:p>
            <a:pPr marL="0" indent="0" algn="l">
              <a:buNone/>
            </a:pPr>
            <a:r>
              <a:rPr lang="en-GB" sz="2200" dirty="0">
                <a:latin typeface="ArialMT"/>
              </a:rPr>
              <a:t>C</a:t>
            </a:r>
            <a:r>
              <a:rPr lang="en-GB" sz="2200" b="0" i="0" u="none" strike="noStrike" baseline="0" dirty="0">
                <a:latin typeface="ArialMT"/>
              </a:rPr>
              <a:t>alculated from 6 Best subject results </a:t>
            </a:r>
            <a:r>
              <a:rPr lang="sv-SE" sz="2200" b="0" i="0" u="none" strike="noStrike" baseline="0" dirty="0">
                <a:latin typeface="ArialMT"/>
              </a:rPr>
              <a:t>(25 Extra for Honours Maths)</a:t>
            </a:r>
          </a:p>
          <a:p>
            <a:pPr marL="0" indent="0" algn="l">
              <a:buNone/>
            </a:pPr>
            <a:r>
              <a:rPr lang="en-GB" sz="2200" b="1" i="0" u="none" strike="noStrike" baseline="0" dirty="0">
                <a:solidFill>
                  <a:srgbClr val="FF2600"/>
                </a:solidFill>
                <a:latin typeface="Arial-BoldMT"/>
              </a:rPr>
              <a:t>2022 and 2023 Points for all Courses Available (</a:t>
            </a:r>
            <a:r>
              <a:rPr lang="en-GB" sz="2200" b="1" i="0" u="none" strike="noStrike" baseline="0" dirty="0" err="1">
                <a:solidFill>
                  <a:srgbClr val="FF2600"/>
                </a:solidFill>
                <a:latin typeface="Arial-BoldMT"/>
              </a:rPr>
              <a:t>careersportal</a:t>
            </a:r>
            <a:r>
              <a:rPr lang="en-GB" sz="2200" b="1" i="0" u="none" strike="noStrike" baseline="0" dirty="0">
                <a:solidFill>
                  <a:srgbClr val="FF2600"/>
                </a:solidFill>
                <a:latin typeface="Arial-BoldMT"/>
              </a:rPr>
              <a:t>/</a:t>
            </a:r>
            <a:r>
              <a:rPr lang="en-GB" sz="2200" b="1" i="0" u="none" strike="noStrike" baseline="0" dirty="0" err="1">
                <a:solidFill>
                  <a:srgbClr val="FF2600"/>
                </a:solidFill>
                <a:latin typeface="Arial-BoldMT"/>
              </a:rPr>
              <a:t>qualifax</a:t>
            </a:r>
            <a:r>
              <a:rPr lang="en-GB" sz="2200" b="1" i="0" u="none" strike="noStrike" baseline="0" dirty="0">
                <a:solidFill>
                  <a:srgbClr val="FF2600"/>
                </a:solidFill>
                <a:latin typeface="Arial-BoldMT"/>
              </a:rPr>
              <a:t>) Points change each year depending on popularity </a:t>
            </a:r>
            <a:endParaRPr lang="en-GB" sz="3900" dirty="0"/>
          </a:p>
        </p:txBody>
      </p:sp>
      <p:pic>
        <p:nvPicPr>
          <p:cNvPr id="6" name="Picture 2" descr="First round CAO offers to be released this afternoon | NorthernSound">
            <a:extLst>
              <a:ext uri="{FF2B5EF4-FFF2-40B4-BE49-F238E27FC236}">
                <a16:creationId xmlns:a16="http://schemas.microsoft.com/office/drawing/2014/main" id="{4ADDC835-76E3-4FFD-87D4-124CC658B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 b="3"/>
          <a:stretch/>
        </p:blipFill>
        <p:spPr bwMode="auto">
          <a:xfrm>
            <a:off x="6948264" y="582246"/>
            <a:ext cx="1564800" cy="12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2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irishtimes.com/polopoly_fs/1.3596890!/image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085A4-E9B9-4870-9BA7-38EC5BBF54B2}"/>
              </a:ext>
            </a:extLst>
          </p:cNvPr>
          <p:cNvSpPr txBox="1"/>
          <p:nvPr/>
        </p:nvSpPr>
        <p:spPr>
          <a:xfrm>
            <a:off x="7746268" y="5481081"/>
            <a:ext cx="13790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FF2600"/>
                </a:solidFill>
                <a:latin typeface="ArialMT"/>
              </a:rPr>
              <a:t>Top 6</a:t>
            </a:r>
          </a:p>
          <a:p>
            <a:pPr algn="l"/>
            <a:r>
              <a:rPr lang="en-GB" sz="2400" b="1" i="0" u="none" strike="noStrike" baseline="0" dirty="0">
                <a:solidFill>
                  <a:srgbClr val="FF2600"/>
                </a:solidFill>
                <a:latin typeface="ArialMT"/>
              </a:rPr>
              <a:t>Results</a:t>
            </a:r>
          </a:p>
          <a:p>
            <a:pPr algn="l"/>
            <a:r>
              <a:rPr lang="en-GB" sz="2400" b="1" i="0" u="none" strike="noStrike" baseline="0" dirty="0">
                <a:solidFill>
                  <a:srgbClr val="FF2600"/>
                </a:solidFill>
                <a:latin typeface="ArialMT"/>
              </a:rPr>
              <a:t>Count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7C88B-3BCE-BED7-DC18-62837C771298}"/>
              </a:ext>
            </a:extLst>
          </p:cNvPr>
          <p:cNvSpPr txBox="1"/>
          <p:nvPr/>
        </p:nvSpPr>
        <p:spPr>
          <a:xfrm>
            <a:off x="138082" y="5637147"/>
            <a:ext cx="256171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FF2600"/>
                </a:solidFill>
                <a:latin typeface="ArialMT"/>
              </a:rPr>
              <a:t>Top possible points </a:t>
            </a:r>
          </a:p>
          <a:p>
            <a:pPr algn="l"/>
            <a:r>
              <a:rPr lang="en-GB" sz="2400" b="1" dirty="0">
                <a:solidFill>
                  <a:srgbClr val="FF2600"/>
                </a:solidFill>
                <a:latin typeface="ArialMT"/>
              </a:rPr>
              <a:t>625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54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46367-A66B-46FA-8ADC-C4C9E92A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IE" sz="3500">
                <a:solidFill>
                  <a:srgbClr val="FFFFFF"/>
                </a:solidFill>
              </a:rPr>
              <a:t>Applying to the CAO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02576A0-C8F8-AF2C-8A7E-68239088C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10779"/>
              </p:ext>
            </p:extLst>
          </p:nvPr>
        </p:nvGraphicFramePr>
        <p:xfrm>
          <a:off x="3070384" y="260648"/>
          <a:ext cx="5966111" cy="658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77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55853"/>
              </p:ext>
            </p:extLst>
          </p:nvPr>
        </p:nvGraphicFramePr>
        <p:xfrm>
          <a:off x="365181" y="241355"/>
          <a:ext cx="4782883" cy="6283989"/>
        </p:xfrm>
        <a:graphic>
          <a:graphicData uri="http://schemas.openxmlformats.org/drawingml/2006/table">
            <a:tbl>
              <a:tblPr/>
              <a:tblGrid>
                <a:gridCol w="587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5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0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Times New Roman" pitchFamily="18" charset="0"/>
                        </a:rPr>
                        <a:t>Level 8</a:t>
                      </a: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ga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tang" pitchFamily="18" charset="-127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Times New Roman" pitchFamily="18" charset="0"/>
                        </a:rPr>
                        <a:t>Level 6/7</a:t>
                      </a:r>
                      <a:endParaRPr kumimoji="0" lang="en-GB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tang" pitchFamily="18" charset="-127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ga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Arial" pitchFamily="34" charset="0"/>
                        </a:rPr>
                        <a:t>Pref</a:t>
                      </a: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Arial" pitchFamily="34" charset="0"/>
                        </a:rPr>
                        <a:t>Course Code</a:t>
                      </a: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tang" pitchFamily="18" charset="-127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Arial" pitchFamily="34" charset="0"/>
                        </a:rPr>
                        <a:t>Pref</a:t>
                      </a: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tang" pitchFamily="18" charset="-127"/>
                          <a:cs typeface="Arial" pitchFamily="34" charset="0"/>
                        </a:rPr>
                        <a:t>Course Code </a:t>
                      </a: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CK101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BN003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DC201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TA102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AL033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TA101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DN021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NC101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TR084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TA108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DC115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DT315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DT366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DT521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BN101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DT413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7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PD101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60963" marB="609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12160" y="5229200"/>
            <a:ext cx="211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ga-IE" dirty="0">
                <a:latin typeface="Tahoma" pitchFamily="34" charset="0"/>
              </a:rPr>
              <a:t>Safety Net Courses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7380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ga-IE" dirty="0">
                <a:latin typeface="Tahoma" pitchFamily="34" charset="0"/>
              </a:rPr>
              <a:t>Dream Courses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2080" y="1844824"/>
            <a:ext cx="0" cy="1800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8144" y="4941168"/>
            <a:ext cx="0" cy="158417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30184" y="3059668"/>
            <a:ext cx="0" cy="230425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4418" y="3275692"/>
            <a:ext cx="185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ga-IE" altLang="ga-IE" dirty="0">
                <a:latin typeface="Tahoma" pitchFamily="34" charset="0"/>
              </a:rPr>
              <a:t>Realistic courses</a:t>
            </a:r>
            <a:endParaRPr lang="en-GB" altLang="ga-IE" dirty="0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541" y="476672"/>
            <a:ext cx="3151825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ga-IE" sz="2300" b="1" dirty="0">
                <a:latin typeface="Tahoma" pitchFamily="34" charset="0"/>
              </a:rPr>
              <a:t>Listed in </a:t>
            </a:r>
            <a:r>
              <a:rPr lang="en-GB" altLang="ga-IE" sz="2300" b="1" dirty="0">
                <a:latin typeface="Tahoma" pitchFamily="34" charset="0"/>
              </a:rPr>
              <a:t>genuine</a:t>
            </a:r>
            <a:r>
              <a:rPr lang="ga-IE" altLang="ga-IE" sz="2300" b="1" dirty="0"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altLang="ga-IE" sz="2300" b="1" dirty="0">
                <a:latin typeface="Tahoma" pitchFamily="34" charset="0"/>
              </a:rPr>
              <a:t>order of preference</a:t>
            </a:r>
            <a:r>
              <a:rPr lang="ga-IE" altLang="ga-IE" sz="2300" b="1" dirty="0">
                <a:latin typeface="Tahoma" pitchFamily="34" charset="0"/>
              </a:rPr>
              <a:t>!</a:t>
            </a:r>
            <a:endParaRPr lang="en-GB" altLang="ga-IE" sz="2300" b="1" dirty="0">
              <a:latin typeface="Tahoma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286115" y="245778"/>
            <a:ext cx="3528392" cy="1512168"/>
          </a:xfrm>
          <a:prstGeom prst="wedgeEllipseCallout">
            <a:avLst>
              <a:gd name="adj1" fmla="val -47550"/>
              <a:gd name="adj2" fmla="val 546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525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49080"/>
            <a:ext cx="4165643" cy="27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7772400" cy="1071563"/>
          </a:xfrm>
        </p:spPr>
        <p:txBody>
          <a:bodyPr lIns="90000" tIns="46800" rIns="90000" bIns="46800" anchor="b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 b="1" dirty="0">
                <a:solidFill>
                  <a:srgbClr val="FF0000"/>
                </a:solidFill>
                <a:latin typeface="Century Gothic" pitchFamily="34" charset="0"/>
              </a:rPr>
              <a:t>How Places are Allocated?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8300"/>
            <a:ext cx="7772400" cy="4114800"/>
          </a:xfrm>
        </p:spPr>
        <p:txBody>
          <a:bodyPr lIns="90000" tIns="46800" rIns="90000" bIns="46800" rtlCol="0">
            <a:normAutofit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>
                <a:latin typeface="Century Gothic" pitchFamily="34" charset="0"/>
              </a:rPr>
              <a:t>When Leaving Cert examination </a:t>
            </a:r>
            <a:r>
              <a:rPr lang="en-GB" sz="2400" b="1" u="sng" dirty="0">
                <a:solidFill>
                  <a:srgbClr val="FF0000"/>
                </a:solidFill>
                <a:latin typeface="Century Gothic" pitchFamily="34" charset="0"/>
              </a:rPr>
              <a:t>results</a:t>
            </a:r>
            <a:r>
              <a:rPr lang="en-GB" sz="2400" b="1" dirty="0">
                <a:latin typeface="Century Gothic" pitchFamily="34" charset="0"/>
              </a:rPr>
              <a:t> are released in August/September they are entered into the CAO computer. </a:t>
            </a:r>
          </a:p>
          <a:p>
            <a:pPr marL="0" indent="0" eaLnBrk="1" fontAlgn="auto" hangingPunct="1">
              <a:lnSpc>
                <a:spcPct val="95000"/>
              </a:lnSpc>
              <a:spcAft>
                <a:spcPts val="0"/>
              </a:spcAft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b="1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>
                <a:latin typeface="Century Gothic" pitchFamily="34" charset="0"/>
              </a:rPr>
              <a:t>The computer checks each applicant’s results. For each course the applicant has applied for, the computer first determines if the applicant has the minimum entry requirements/facility requirements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164562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7772400" cy="1143000"/>
          </a:xfrm>
        </p:spPr>
        <p:txBody>
          <a:bodyPr lIns="90000" tIns="46800" rIns="90000" bIns="46800" anchor="b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 b="1" dirty="0">
                <a:solidFill>
                  <a:srgbClr val="FF0000"/>
                </a:solidFill>
                <a:latin typeface="Century Gothic" pitchFamily="34" charset="0"/>
              </a:rPr>
              <a:t>How Places are Allocated?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68760"/>
            <a:ext cx="8568952" cy="4262438"/>
          </a:xfrm>
        </p:spPr>
        <p:txBody>
          <a:bodyPr lIns="90000" tIns="46800" rIns="90000" bIns="46800">
            <a:normAutofit/>
          </a:bodyPr>
          <a:lstStyle/>
          <a:p>
            <a:pPr algn="just" eaLnBrk="1" hangingPunct="1"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400" b="1" dirty="0">
                <a:latin typeface="Century Gothic" pitchFamily="34" charset="0"/>
              </a:rPr>
              <a:t>All eligible applicants are then placed in a list, in order of the points they achieved, for each course that they applied for. </a:t>
            </a:r>
          </a:p>
          <a:p>
            <a:pPr algn="just" eaLnBrk="1" hangingPunct="1">
              <a:lnSpc>
                <a:spcPct val="95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300" dirty="0">
              <a:latin typeface="Century Gothic" pitchFamily="34" charset="0"/>
            </a:endParaRPr>
          </a:p>
          <a:p>
            <a:pPr algn="just" eaLnBrk="1" hangingPunct="1"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3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3" y="4276220"/>
            <a:ext cx="3799907" cy="23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7158" y="2883445"/>
            <a:ext cx="3096344" cy="1872208"/>
          </a:xfrm>
          <a:prstGeom prst="wedgeEllipseCallout">
            <a:avLst>
              <a:gd name="adj1" fmla="val 73132"/>
              <a:gd name="adj2" fmla="val 353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9" y="3266408"/>
            <a:ext cx="2212562" cy="11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72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5118" y="457201"/>
            <a:ext cx="21336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500" b="1" dirty="0">
                <a:solidFill>
                  <a:srgbClr val="FFFFFF"/>
                </a:solidFill>
              </a:rPr>
              <a:t>How are places allocated?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86933" y="260649"/>
            <a:ext cx="5333539" cy="561662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2800" b="1" dirty="0"/>
              <a:t>The colleges then tell CAO how many places are to be offered on each course.</a:t>
            </a:r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2800" b="1" dirty="0"/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2800" b="1" dirty="0"/>
              <a:t>CAO then makes offers to the required number of applicants on each course starting with the applicant with the </a:t>
            </a:r>
            <a:r>
              <a:rPr lang="en-US" altLang="en-US" sz="2800" b="1" dirty="0">
                <a:solidFill>
                  <a:srgbClr val="C00000"/>
                </a:solidFill>
              </a:rPr>
              <a:t>highest points and working down until enough places have been offered.</a:t>
            </a:r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2800" b="1" dirty="0"/>
              <a:t>Students can get an offer from </a:t>
            </a:r>
            <a:r>
              <a:rPr lang="en-US" altLang="en-US" sz="2800" b="1" dirty="0">
                <a:solidFill>
                  <a:srgbClr val="C00000"/>
                </a:solidFill>
              </a:rPr>
              <a:t>both lists </a:t>
            </a:r>
            <a:r>
              <a:rPr lang="en-US" altLang="en-US" sz="2800" b="1" dirty="0"/>
              <a:t>i.e. level 8 and level 6/7 but can </a:t>
            </a:r>
            <a:r>
              <a:rPr lang="en-US" altLang="en-US" sz="2800" b="1" dirty="0">
                <a:solidFill>
                  <a:srgbClr val="C00000"/>
                </a:solidFill>
              </a:rPr>
              <a:t>only accept 1 offer</a:t>
            </a:r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2800" b="1" dirty="0"/>
              <a:t>Students should accept this offer – as they </a:t>
            </a:r>
            <a:r>
              <a:rPr lang="en-US" altLang="en-US" sz="2800" b="1" dirty="0">
                <a:solidFill>
                  <a:srgbClr val="C00000"/>
                </a:solidFill>
              </a:rPr>
              <a:t>might receive a higher offer in round 2</a:t>
            </a:r>
            <a:r>
              <a:rPr lang="en-US" altLang="en-US" sz="2800" b="1" dirty="0"/>
              <a:t>, but they can never go lower </a:t>
            </a:r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2400" b="1" dirty="0"/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2400" dirty="0"/>
          </a:p>
          <a:p>
            <a:pPr indent="-228600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7506" b="6"/>
          <a:stretch/>
        </p:blipFill>
        <p:spPr bwMode="auto">
          <a:xfrm>
            <a:off x="5447245" y="5471995"/>
            <a:ext cx="3157203" cy="14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r="7807" b="6"/>
          <a:stretch/>
        </p:blipFill>
        <p:spPr bwMode="auto">
          <a:xfrm>
            <a:off x="3355423" y="5483856"/>
            <a:ext cx="2224689" cy="14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83D94-7E5A-41B0-93A0-A4F907AD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23" y="643466"/>
            <a:ext cx="73303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1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4AFB1AF-5BC4-41DF-AC7E-3146E6FD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0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46285-42DF-4B90-A78F-D1ECE8AB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en-IE" sz="3500" dirty="0">
                <a:solidFill>
                  <a:srgbClr val="FFFFFF"/>
                </a:solidFill>
              </a:rPr>
              <a:t>Topics covered </a:t>
            </a:r>
            <a:br>
              <a:rPr lang="en-IE" sz="3500" dirty="0">
                <a:solidFill>
                  <a:srgbClr val="FFFFFF"/>
                </a:solidFill>
              </a:rPr>
            </a:br>
            <a:endParaRPr lang="en-IE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02BA-08DF-4C79-8805-67785DBB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92500" lnSpcReduction="10000"/>
          </a:bodyPr>
          <a:lstStyle/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T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he CAO process for college/university applicants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Exemptions – Irish/3</a:t>
            </a:r>
            <a:r>
              <a:rPr lang="en-US" sz="2800" b="0" i="0" baseline="3000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language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HEAR – Higher Education Access Route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DARE – Disability Access Route to Education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Post Leaving Cert (PLC) college courses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Studying Abroad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Apprenticeships</a:t>
            </a:r>
          </a:p>
          <a:p>
            <a:pPr marL="6858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SUSI Finance Grants</a:t>
            </a:r>
          </a:p>
        </p:txBody>
      </p:sp>
    </p:spTree>
    <p:extLst>
      <p:ext uri="{BB962C8B-B14F-4D97-AF65-F5344CB8AC3E}">
        <p14:creationId xmlns:p14="http://schemas.microsoft.com/office/powerpoint/2010/main" val="15096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71634"/>
            <a:ext cx="299878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2418"/>
            <a:ext cx="3004065" cy="24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499533" y="415528"/>
            <a:ext cx="7780867" cy="1509713"/>
            <a:chOff x="428" y="636"/>
            <a:chExt cx="4901" cy="951"/>
          </a:xfrm>
        </p:grpSpPr>
        <p:sp>
          <p:nvSpPr>
            <p:cNvPr id="40962" name="AutoShape 2"/>
            <p:cNvSpPr>
              <a:spLocks noChangeArrowheads="1"/>
            </p:cNvSpPr>
            <p:nvPr/>
          </p:nvSpPr>
          <p:spPr bwMode="auto">
            <a:xfrm>
              <a:off x="435" y="869"/>
              <a:ext cx="4894" cy="718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0" name="Text Box 3"/>
            <p:cNvSpPr txBox="1">
              <a:spLocks noChangeArrowheads="1"/>
            </p:cNvSpPr>
            <p:nvPr/>
          </p:nvSpPr>
          <p:spPr bwMode="auto">
            <a:xfrm>
              <a:off x="428" y="636"/>
              <a:ext cx="4894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000066"/>
                </a:buClr>
              </a:pPr>
              <a:r>
                <a:rPr lang="en-GB" altLang="en-US" sz="4000" b="1" dirty="0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Genuine</a:t>
              </a:r>
              <a:r>
                <a:rPr lang="en-GB" altLang="en-US" sz="4000" dirty="0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altLang="en-US" sz="4000" b="1" dirty="0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Order </a:t>
              </a:r>
              <a:endParaRPr lang="ga-IE" altLang="en-US" sz="40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>
                <a:lnSpc>
                  <a:spcPct val="95000"/>
                </a:lnSpc>
                <a:buClr>
                  <a:srgbClr val="000066"/>
                </a:buClr>
              </a:pPr>
              <a:r>
                <a:rPr lang="en-GB" altLang="en-US" sz="4000" b="1" dirty="0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of Preference</a:t>
              </a:r>
            </a:p>
          </p:txBody>
        </p:sp>
      </p:grp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oundRect">
            <a:avLst>
              <a:gd name="adj" fmla="val 3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23528" y="3479871"/>
            <a:ext cx="8282517" cy="292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3375" indent="-333375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Clr>
                <a:srgbClr val="000066"/>
              </a:buClr>
              <a:buFont typeface="Times New Roman" pitchFamily="18" charset="0"/>
              <a:buChar char="•"/>
            </a:pPr>
            <a:r>
              <a:rPr lang="en-GB" altLang="en-US" sz="2000" b="1" dirty="0">
                <a:ea typeface="Arial Unicode MS" pitchFamily="34" charset="-128"/>
                <a:cs typeface="Arial Unicode MS" pitchFamily="34" charset="-128"/>
              </a:rPr>
              <a:t>You do not need to guess what the points are going to be for the courses you are interested in.</a:t>
            </a:r>
            <a:endParaRPr lang="ga-IE" altLang="en-US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spcBef>
                <a:spcPts val="800"/>
              </a:spcBef>
              <a:buClr>
                <a:srgbClr val="000066"/>
              </a:buClr>
              <a:buFont typeface="Times New Roman" pitchFamily="18" charset="0"/>
              <a:buChar char="•"/>
            </a:pPr>
            <a:endParaRPr lang="en-GB" altLang="en-US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itchFamily="18" charset="0"/>
              <a:buChar char="•"/>
            </a:pPr>
            <a:r>
              <a:rPr lang="en-GB" altLang="en-US" sz="2000" b="1" dirty="0">
                <a:ea typeface="Arial Unicode MS" pitchFamily="34" charset="-128"/>
                <a:cs typeface="Arial Unicode MS" pitchFamily="34" charset="-128"/>
              </a:rPr>
              <a:t>Simply list your courses in genuine order of preference from the highest preference 1, to the lowest preference 10.</a:t>
            </a:r>
            <a:endParaRPr lang="ga-IE" altLang="en-US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itchFamily="18" charset="0"/>
              <a:buChar char="•"/>
            </a:pPr>
            <a:endParaRPr lang="en-GB" altLang="en-US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itchFamily="18" charset="0"/>
              <a:buChar char="•"/>
            </a:pPr>
            <a:r>
              <a:rPr lang="en-GB" altLang="en-US" sz="2000" b="1" dirty="0">
                <a:ea typeface="Arial Unicode MS" pitchFamily="34" charset="-128"/>
                <a:cs typeface="Arial Unicode MS" pitchFamily="34" charset="-128"/>
              </a:rPr>
              <a:t>If you are entitled to an offer, you will be offered the highest preference that you are entitled to.</a:t>
            </a:r>
          </a:p>
        </p:txBody>
      </p:sp>
      <p:sp>
        <p:nvSpPr>
          <p:cNvPr id="2" name="AutoShape 4" descr="data:image/jpeg;base64,/9j/4AAQSkZJRgABAQAAAQABAAD/2wCEAAkGBxMREhUTEhMVFhUXGSAbGRgVGB4gIBscHhocHx8gIR8hHyggGxwnGx4eIjEiJSkrLy4uHh8zODMsNygtLisBCgoKDg0OGxAQGzQmICU0NDQ1Ly8vNC80NDI0LCwsLCw0MC8vLDQtNDQsLC03LDQsLCwsLCwsLCwsLCw0LCwsLP/AABEIAMkA+wMBEQACEQEDEQH/xAAcAAEAAwEAAwEAAAAAAAAAAAAABQYHBAIDCAH/xABCEAACAQMCBAQDBgMFCAIDAQABAgMABBESIQUGMUEHEyJRMmFxFCNCUoGRcoKhFWKSscEzQ1NUc6KywmOjdIPwJP/EABsBAQACAwEBAAAAAAAAAAAAAAADBAIFBgEH/8QAPBEAAQMCAwQJBAAEBgIDAAAAAQACAwQREiExBUFRYRMicYGRobHR8BQyweEjQlLxBmJykqLSFVMzssL/2gAMAwEAAhEDEQA/ANxoiURKIlESiJREoiURKIlESiJREoiURKIlESiJREoiURKIlESiJREoiURKIlESiJREoiURKIlESiJREoiURKIlESiJREoiURKIvXNMqDLsFHuxAH9a8JtqsmtLjZouoqTmuxUhTdQ5JxhXB3/TOKw6ZnFWxs6qIv0Z8F3XHEo0jEjMQh04OlvxEBdgM5JIGMZyRWRcALqBkD3vwAZ57xu1UXPzlZRsFkn0MRnDo6nHzBUY/WsDOwZEqyzZdU8YmsuORB9Cu2y5gtZjiK4hc+wdc/tnNZCRjtCoZKOoizewjuUiDWarL9oiURKIlESiJREoiURKIlESiJREoiURKIlESiJREoiURKIlESiLxkkCgsxAA3JJwAPrRegEmwVI4/4nWsGVhBuHH5NkH83f+UEfOqz6pjchmt3S7BqJetJ1Bz18Peyo13z9xG8fy4To1bBIF36++7fqCKqmokebDyW9j2PRUzccmdt7j8HquG55WvXOu7dIs9Hu51BP0BJY/tWJiec3eZU7No0rRhgaXcmN/sFI2PIpBB+0vqHQ29tO4H0fSq/1rJtPz8AVXl2uCCOjFv8AM9o8rkq0crcrNbSqxe6kU7ESQgKCcYcZkJVhgHVgnANTxQ4TvWqrtoNnjIs0HkbnsybmDwyXq5r5KWeQvmZN2ORAZCcksRlZM6cnYY23HyHksAcb/i6zoNquibhsDp/Nh5bxrxzVXfk2SLLR3aoBjV56S2/yG7pp6nAJPU1B0BGh8bhbUbUY/qvjuf8AKWv9Ddc0XC+KWQDw+do66rd9aH5kISMfUVjglZmPJSmo2fVHDJa/BwsfO3kp7lrxNuAStz5TgKWBbKMxG+kFVK6iM4BAyds71NHVO0cqFbsCG2KG4z7QOeZBtxzNtbK/cA5ztLwhUk0SHH3cvpbcZGOzbb+knarUc7H6arn6vZdRTZuF28RmP13qw1MtclESiJREoiURKIlESiJREoiURKIlESiJREoiURKIlEVf5r5sisY2YgySKB92nbPQufwKTtk/pmopZQwK/Q7PkqngaA7z524lZBf8Xv8AjEugBmUb+Wm0aD3Y9P5mP09q17nyTGy6+Kno9nMxHXidT2ewVn5b8OYiI5JX+0hjuIW0xgbgkv8AE+4xhcftvU8dMNTmtZWbckBcxgwW4i58NB3rQ7DgUcLKYiY0A/2UaqqE9NRwNbH6sRVtsYbouelq3yg48zxNyezWw7guq04ZDESY4kVj1YAaj9W6sfqa9DQNAonzySCznEjhu8F11kokoiURKIoyfgFuzFhGEc9XhJjY/VkIJ/XNYGNutlZbWTNGEuuOBzHgbqD43yeJslljuP8Aqjy5R9JowMgezIc9zUT4b65+vir1NtMx/aSzszb/ALT6gjsWdcY5FZWxbl9eCfs84Cy4HdCD5cwA6lDtttmqb6f+nwOv7XSU+2ARea1v6m5t7xq3vC6+V+fru0YRXKPNGNsMD5iYODgnc49m/cVlFUPZk7P1UVdsamqB0kJDT/xPzl4LW+D8Xhu4xLA4dT1x1B9iOoPyNbBj2vF2rkKimlp34JRYrurJQJREoiURKIlESiJREoiURKIlESiJREoiURKIs98QfEAWuq3tSGn6M/UR/L2L/wBB39qqz1GHqt1W/wBlbHM9pZvt3Dj+vVUPl7lmS5YT3DShZCdIXea4PfTn8P5pG9Iz+1VkRdm79lb2rr2Qjo4gLjX+lvbz4AZrW+CctLGqh1VEXBW3iJ0KcdXbZp3+bbdMDIyb7Ire3zVcnU1peTY3J/mOvcNGjsz57lYun0qVa9RM/M1qjhDMpJxuuSBlym7DYesaeuxwD1FRmVoNrq22hnc3EG/LX07M+xU/xA5o4jZEaVhjidmVHUF3wvc6sICQchcHod6rzyyM7Ft9lUFHUg3JLha40Hln3r1+It9PbxWUQu5PvHYyTKdBZfTudOAAA/TpsKVDnNDRfvWWyIopXzSdGMgLN148exeHJPGmay4hE0zSPCrsJCxJIKuMg6icZXOdvi/WvIXnA4X0WW0qVoqYJA0AOIFu8chx8lTIOar2O3WISzBpHWSNy5JIGtGXJOSpcDb3U+9VhK8Ntdbp2z6V8xeWiwBBFuwg9tr+K03njjN1w+OKaORHHpjMUkZJZgGLPrDAjYdMf51dme6MAgrmdmUsFY90bgRqbg7sgBaymOVeMzXUYea2MIZVdG1hldWGQR3U/Ij2qSJ7nC5FlTrqaKB+GN+KxIOViLKbJqVUV6b2zjmXRIgZeuD2I6EdwR2I3FeFoIsVJHK+N2JhsVTOZ+VAwJfXIoUgTKNU8QIIw3/MR4J2PrHYsTkVpIb6+O/9+q3NFtEtNm2B/p0af+h/4nkFnAkuuEzI8TLpZcq6nVHOuo79cHYgEbEdds5NPrQuuP0V0loNoxFrxmNxyc02+cj5LZeU+Z4r+LWnpcD1xk7qf9VONj/lWxilEguFxlfQSUkmF2Y3Hj+1NswAydgPepVRAuqbx/xGtoMrADcyDbEfwA/N8EH+XNVpKlrftzW6pdiTy2MvUHPXw97Lp5Iv+IT+bJexCNGwYlxpI65Gn4sHY5asoXSOuXhRbTho4sLKd1yNd/np4K1VOtUlESiJREoiURKIlESiJREoiURUHxM52+yL9mt2+/Yeph/u1P8A7nt7Df2qrUTYeqNVvdkbM+oPSyDqDzPt/biqNydyuZSk0yeYXJ8mEnHmEdZJD1WFT1P4jgDOQDXiivmfD5uW6r68MBjjNrau4chxcd3DXmNm4TwoQ5ZjrlYAPIRjYdFUfgjHZR9Tkkk32st2rkJ6gydUZNGg/J4nifQZL18yceisYTNNnGcKo6sx6AfsT9AaSSBguV7SUklVJ0bP7BVG35s+2zy8NvYRB5qFVKvq3IyPVjByPUpG3Qb5qAS43GNwtdbZ2z/p4m1dO7FhNzlby8iqrwWwuwbqyUO88GooDjQdTxknJ+FsokiEkD0n3qBjX5s3j5/ZbSompyI6g2DXa8cgeG7Mh3byWlcY5b/tCzhhumKyLoZ2THxhcNjtg5NW3x9IwBy52nrfpKh0kIuMwL8L5LouuVbaZbdZlaT7OoEZZiDtp3OnAJ9IrIxNNr7lGzaE0ZeYzbHrl28b8V74+XbVWlcQqGmDCU7+sN8QO/evejbnlqsDWzkNaXGzbW5W0XLNydZMIR5IAgJMeGYactqPfcat8HNYmFmWWikbtKpBccX3a6cLei5ed+Uf7SEQ84xiMkkBc6s4z32OBsd+prGaHpLZqbZu0vosRw3urNGgUAAYAGAB2Aqdawkk3KofifzJbrbvarMPOJUkJnK6XVuoB0tttmqtTK3Dhvmt7sWhmMomLernrvuCO8Z5qC4Bzre3M8FrFImklAXdR5mNOp+vpJUKwzp32981Eyd7nBoKv1WyqaCJ8z2m+eQOWthzzuN/Fa3V9ckqxzPwFGiciNWiYlpYthk43kjY7JMOvs24PXNQyRgjl881s6Ksc14u6zhkHf8A5I3t8xu0ssdtrz7DeK9pL5gUjSyBvvFODpKnuehHY9OgrXB2B92ldk+P6qmLZ22vxtkeNx5cleBwHinFsNeSfZoDuIwMEj+DPX5ucj2qz0csv3ZBaP6yg2flTjG/j+/bxVkaDhvCFDuUV+xIBc7BfSoG2cAEqAPf3qa0UWZWsDq7aBwtuR5ccz6XPYqpfeK8jTJ5EOIQ41at5HXIyAAcKcZ/NvjeoHVhJ6oyW3j/AMOMbGelf1rZW0Hv5LV0bIBHQ71fXJkWNl+0XiURKIlESiJREoiURKIlEUHzlzCthbNMcFz6Y1/M56foOp+QqOWTA26u0FGaqYMGm88li/LXC2vZnubnW6K4L4+KaVj6Yl+bHr2VcnbrWvjbjOJ39+S6+sqBTRiKKwNsuDQNXHs3cTxW48F4Z5ILvgyuBrK9FAHpjTYYjToB9Sdya2LG211XF1E/SGzftGn5J5nf4aBenmXmCOzQaiDK+RGmfiPzwCQo7nFeSSBgWdJSPqHG2g1PD98FULNJuMw3VteKitDIPLmh+APg4A3OoY6/JhnBwagF5gWu3b1tnmPZ0kc0BNnDNp1t+PccF+ct8hXGu3a9aPFqfu9BJdgG1KrN00K2SB13I2GKRwOuMe5e1e1osLxTg9fW+g3EgcSNfFaQBVtc6uTiXFYLZdU8qRjtrYDP0HUn5CsXODdSpYYJJjaNpPYqheeKlmp0xLNMT00JgH/EQ39KgNUzdmttHsCpIu8hvafb3XO3iLdH4OE3BHuS/wDpEax+oduYfncpRsaD+aob5f8AZB4lSIMz8NuI17nc/wDki0+pI1aU/wDCMcbRztJ+cCVN8F59srnAWQox/DIuMde4yO3XPt71KydjlSqNk1MGouOSsyOCMggj3FTLWkEZFVPxA5WhubeWRYQbhV1KyjDHBBI2+LK5AznGagniDmk2zW12VtCSCZrS7qHUbu3x4Kq8D8NJIUjuZboW8qHXjSCqY3AY6gD8+3bfqYGUpADibFbWp26yRzoWR4mnLWxPZke7epvj3ibBEfLtVNzKdgVyEz8j1b6D96kfVNGTcyqVLsKV4xzHA3nr+u/wUSnLPE+KkPfSmCHOREBv/gBwPq5JHtUfRSy5vNgrZr6GgGGmbidx/ftkrCkHC+Crk6RJjq3qlb6dwD8gFqa0UI+XWvL6/abrDTwaPneVIS8Ra/4e01i7Ru6nQcDIZTup64JwRn5gissRkjuxV2wNpKsR1AuAc+w7/nYsl5k5duEgW6eF1GQHeVyZJCw2dlJPlrkYwTnJ37YoSRuDcRC62iroXSmBrgeAA6otuByv6W8/Z4W8WS3vlEiriUaAxAyrH4cHqMn0n6j2r2meGvz3rHblO6alJaftztxG/wB1vFbRcGlESiJREoiURKIlESiJREoiwfn7iz8SvxFD6kVvKiAPVicM30Ld/wAqitbM4yPsF2uzIG0dKXvyJzP4HzeVpXJfBUjAKgeXCWSIjo8h2mm333bMa5JwqnBIarcTAO74Suer6lzyb6uzPIfyt/J5nTJWXiV8lvE80hwkalmx7D/WpnODRcrXxROleGN1KyyHmq04uPs/EI1gckmGZTsuTsNR6HoDn0tjscVSErJeq8WXSuoaigPS0zsQ3j9fCOat/h/y/c2KyxzTK8evMSqNgOpb+7qz8HQEHHXeeGNzLglaradXDUua6NtjbP2524q1ySBQWYgKBkknAAHUk9hU61gBJsFnXMXPzyho+HFcKcSTybKg7MCfSBnu25/CD2qPnJyZ4rf0uymxkOqr56NGp5cfDTeQo+05Oa6txdEi4k8tmV5WYiZskj0hg2Pwgsy4xvH1rEQ4m4tT8+fhTv2kIJehHVbcZC2Q01tbmbA8nL1+E16LmWaKYDZQyLGPLUDOGBVNKt1X4snY/OvKZ2IkFZbbi6FjXs42JOZ5Zm9t+llF82WKpxxECjy2lhIXG2DoB26bkH96wlbaa3YrdDKXbMc6+YDs/FWbxZCWtvEbdVhkeX44QEYqFbIyuDjJH7VNU2a0Yclrdh4p5XCU4gBocxqOKkOTbDRZJeXMhMhiZndwCfLOWXLY1nChW+Lr+hrKJtmYnKvtCXFUmCIZXFgOOhy01vuVQtLyYOLqxnaN3y0sDgFMhsH1DEZJ9IGrSTnGotmoAXXxMPcts+OLD0NQ24GQcNdOGvG9rjkBZTDeKrmMIloWus6SAcpnsQFyzb/h2/irP6s2sBmqo2A0PxOktHrz88h2+Sl+XOFXt0sx4oAY5VwsZONP0QD0kZI1E6sge2akjY91+k3qpV1FNAWij1adePfv7LW14qw8C5ZtbMfcRANjBc7uf5jvj5DapWRNZoFr6munqT/Edlw3eCzfmbxNu1naOGNYRG+GDjUzFTuD2Cn+7v7NVSSqfisBZdHRbCp3RB73YrjdkBf5v8F4c53cPFbNb2EaZ4PTNH+IIT192UNuD7M2cYryYiVmMajVZbOjkoKg08n2u+07r/gka9gX74O8f8uZ7Vz6ZfUnsJANx/Mo/wC0e9KSSxwnen+IKTHGJ26tyPZ+j6rWOKWCXEMkMgyrqVP69x8wdx9KvOaHCxXKQTOhkEjdQvnXjFj9lkMOT5qZWTIGNQbIKdwCuk5+vY1qHtwm29fRKeb6hgk/lOnhnfvut15I46L20jlJ9Y9En8a9f3GG/WtpDJjYCuF2lSfS1DmbtR2fMlP1KqCURKIlESiJREoiURKIq34hca+x2MrqcO/3ce/4m2yPmFy36VFM/CwlX9mU3T1DWnQZnu+WWcch8MZ8TBh5hAt4WUqcM6kuwAGVeKAMcMNyR75NWFt8+752Bb7aMwbeO2X3Edmg5hzraaLZrW3WJFjQYVFCqB2AGAP2q8BYWC5R7y9xc7UrPPFnjd5AYhAJEiG7yquVJPpCntjHZtjke1Vql722tot7sWmp5Q7pLF24b+N/7aKD8PuAJeOdZgntlOplKsrxuTkDTgBVbcEKWQhfcbRQxh3MK5tOrdA3q3a85X1BHbvtzAIutjJAHYAf0FX1yuqxznTmf+0GdFkMdhCcO69Zn7Ko7k49I6AAs3QAUJZMZ/yjzXV0FF9KASLyu0H9I4n8+AVhn5Kt7vhyi2cZIEkRUnQDjGkjYkncMzDVn2ACiUwtdH1VRbtOWCrJlHI8fnADK3bdRXhDx5opJOHz5U5JjDdVcfGn9M49w3vWFK+xwFWtuUoewVUff2bj85Lna3/s3j6Y2inbb2xLkY+QEv8AQCsbdHPyKzD/AKzZZ/qb+P0unxBgxxqxbsxh/cTnP9CKynH8Zvd6rDZb77Ombwxf/VePjTKJLi0g1BdmJLHZQ7KuT7D0n+teVebgF7/h8FkUslr/AKBP5X7zdzlBPCOH2IkcNhCyKcaVGwUD1NuBnboD1zSWZrhgYvKHZssUn1VRYWzsT67h7rm5Z8NLmQK11J5CAhlVDmTbJG49KnfIJyRvsK8jpnH7slLWbbgYSIRiJ3nT9+QV7FtY8IjDKmGc6Q3xPI2C2Nbdzg9SBmrNmRBaMvqq91ich4AaaD8AlZzzB4p3M2Vt1ECe/Vzv79F+gGRvvVR9U4/bkuipdgwx5ynEfL9/MlpfJXM6X8OoEeagAkAGNyM5APY7j6g7nqbkUoeOa5vaFC6lksR1Tos/8ZeA+XKl2g9Mnok+TgbH9VGP5fnVWrjscQW//wAP1eJhgdqMx2b/AAPqs+srt4m1RnBwQfYqdiCOhUg4INVASNF0EkbZBhd8PEc1+WlyYmWRCRIjBlI7Eb/54/rQG2YSRgkBa7QixX0jy7xZby2jnT8a7j8rDZh+jAitvG8PaHL5zV07qeZ0Tt3puKz3xl5f+G9TA6JIN9/ynYfUEnH4aqVcf84XQ/4erNad3aPyPnNeXhDwu9hd3eIpbyL/ALzYlh8JVevQnc4BBG5xXtKx7TcjJebfqKaVoa113jhw3glagXAIBIyenz//AIVdXMWK8qLxKIlESiJREoiURKIsl8b78Ewwht1BYr7auhP6DA+rfKqVUdAul2BGRifbX587lYvDzhflLGv/AAYRq/60+JHB+axiMA+zGpYW2ty/Ko7Snxlx/qPk3IeJv4K7mrC1Cz/mvmK/sDGxhWeJlzL6WIU9xqCgINzjVq2FVpJHs3XC3dFSUtTiGLC6+WnpfPusrby5axpCrxwLB5oEjRrjZmUbbADIGBsBUzAAMhZayqe90ha52K2QKrXiZfTOi2dvkGUjzn7Rxkn4j2BwSf7qt71FOSRhbvWw2THG1xnl/l0HE/NOZC8eC8lWs1mq7MM+g4Bxg4bIPRmI9eMMNlBGhTRsLS2y9n2lOycu8fx3DdqN9syoIX91we6kkmGbaabDKPh3GQ6DopAGnGcsF36ZEV3ROJOhVzooK+FrGfe0fAeN9eV10eIPBhMicWsGBZAHYp+IL0f+JcYYHsN8aTn2dlx0jFjsypMbjRVAyOQv6d+79r0c9XK3/DbfiMRCyQsNQB3UkgMo9yHCkfLevJiHxh43LPZzHUtY+lfmHD+x8L96ieceaVvrmzeyjd5ofVjQTlsowAA9RAIOen+tYSy43NLdQrVBQmmhlbOQGuy13Zj8qWtOQLy/l+0cTm0bY0LpL6d9tvQg3z+LvkZrMQPecUhVZ+1qelZ0VI2/Pd7nyVllveF8FQqgVXxuqeqVv4iTkDP5iB7VNeOELXCOt2i65zHE5D52Zqjca8SL26cR2imIE+lUGqRu43x/QD9TVZ9S9xs1bqn2LTQNxTm/bkB85nuCvfPFk95wpmePRKqLNoO5VlGWH+HUP1qzM0viz1Wl2dK2nrgGm7SbX4g6edlivL9mtxMICQDKCqMTgCTGU/QsAv0Y1rmNxGy7GqlMUfSDdmezf4DPuXTy9xibht15gBDISkkZ7jOGU/PI/QgVkx5jddYVVPHWQYTocwfQ/Ny3W+hh4pYsEYGOZMq35WHQ/Iqw3HyIrZECVnauIjdJQ1IJGbTn85hYNZO1lcjzo8gErLGR8S5KOvsehwexAPatWLsdmu5kDamE9GeYPA6g/Nyl+dOTzaaZ4CZLWXBRxvp1bgH6joe/1qSaHDmNFV2dtIT3jkykGo7PmavPhBYXcEcizRMkL4ZNex1dD6euCMbnHQYzmrNK17QbjJaTb01PK9pjddwyNuHarzxO/hhUNO6IpIxrPU5yMDqTnfA3qy5wGq0cMUkhtGCTyVJ43z9JK5t+FwtNL3kxlVHuO3Xu2AMd6rPqCThjFyt1TbIZG3pax2FvDf8AOzNfvLXJV19oS8vrpmlQ5VFOcZ6gk7AYJBVRj517HA7Fjec0rNqQdEaemjs07z88z4LQatLQJREoiURKIlESiJRFgfHJBd8bdDkhrhYhvsNDKh2wcjCt7bnOa1z+tL3rsqcdBs8H/KT43Pt6LZOVxmJ5dszSyPt3XUVj/wDqVKvM0uuWqjZ4bwAHlc+ZKlHnUMqFgGYEqpO5C4zgd8ZGfrWV9ygDSQXAZBeyvVivxjgZPSiLI+B2/wDa011KWKmYvGj5J8uJQMhV2AYgwg77h36b1SYOlJPH57Lpqh/0TI2W+2xI4nt/3W4EBLblG+4XMZYSzRbFnhJLMAT6DGRghgdzhtONQP4SET4zcaL1+0KesjwvydwOnbflbiL6W3iUt+ebO9RrTiUQibvq3QkDqCN0brj/AD3xWYmY8YXqu7ZtRTkTUrrjz/fzJVHg/Mk1pLJbcMZrqJ9o1kjO3cnSMHO+NRwD3GwxA2QtOFmYW0no452Nlquo4a2P5/GfIqY5f8K5pfXeyeUpJbyosZyevT0J26A7e1ZspSfuVWp27GzqwC54n5c96uX27hfB18sNHE3cKC8h/ixlv32qxeOLJanoq2vOIgnyHdoPBStlxODiNu/2eYlWBQshKshIxnBwykdRWYc2RuRVaSGWklHSNzGdjmCsnn8OLmK1uZ5gpkT1IobJKqx1sdsbruN89cgGqJp3BpJXUN2zC+Zkceh1y5ZDx1UHyHxb7LexSFgqbh84GVKnYk/PB+oFRwvwvBV3aVP09O5oFzuX0QpV1yMMrD9CCP8AIitrquBzaeYXzVxi0azu5IwSGhkOk9/Scq37YNahwLHW4L6LTyNqIA46OGf5C6OaOLm/ne5EAj9K69GSM9NTHGATsO3Qd+vsj8ZxWUdHTiljERffW1/QKf8AC/m37JN9nlP3Ep7/AIHOwP8ACeh/Q9jmWnlwnCdCqO2dn9PH0rB1m+Y+aK384eHJvbwTRyLGjqPNyCTqG2VHQ5XHcdM75qeWnxvuFqqDbP01P0bhcjTs596s9qLbhltHDJOAi7K0zDJ3zgdOhPboB8qmGGNoBK1r+mrZnPazM8B8/ao3HfE+WUvHw+E+lSzSsNRCgbsFGVAHXLZ+gqs+pJyYFuqbYcbLOqXam1hlnwv7eKhuQeFrxW4ma8mldlUHGr4gScgnqFG2y469qjhZ0riXFXNqTmgha2BoAPLT98ytk4dw6K3QRwxrGo7KMfqfc/M1fa0NFguRlmkldikNzzXVWSiSiJREoiURKIlESiJRF89cm3GviomO4DTSn9I5GH9cVrYjeS/au1rm4aLB/pHmAty4BCIbOBT0SFAdvZBnatgwWaFyNQ7pJnHiT6rIPEXnJLq4ge2LD7MzYY5ViSVyQMbD043367DvSmlDnDDuXT7M2e6KJ4l/m7+Pv+1YfCvjl1fXEjXFwzCJchMqoYttnSqjUBg9e7CpKd7nnMqltemhp4wI2Wvv105lXfnK98ixuJD2jI/xen/WrEhswlaiij6SoY3n+1k9/fXltb289vL5caIEbQcAsxLLlWBDExGL3x7DNU3F7Wggro4o6eaV8cjbkm4v4HS1s79q7OEeJHEZAIliSaVgNJSM6sasEkA6e3XGBnf2r1tRIcrXWE+yKRhxl2EDieWSlLPw3nvJjc8SmYFjny1YMwHZS+NIx09I/ashTlxxPKrv2xHBGIqZum/d2218VonCeDwWqBII1QAY26n6k7n9TVprA0WC0c1RJM7FIbrK/Evmu+jumtdfkRbENHnU6HuW6+4wuOhG9U55Xh2HQLo9lUNM+ETWxO56A9nuq/w7k/z4bqRZx5tu3qQjAKYz5ms5IGMncfhOeu0QhuCb6K9LtHo3xtw5OGvPhb9710eFd5JBxJYl9SyakkCnIIAJDAjbYjOr2J969pyWyWWG2I2SUhedRYj2+b1vJGetbJcWvnPnvgP2G8kiA+7b1x/wHoP0OV/StVMzA6y77ZtX9TAHHUZHt/a0/wAIOP8An2pt3P3kGwz3jPw/tuv0C+9XKaTE23Bc5tyk6KbpBo713+/iqp4zcJKXccyj/brjYbl0wP8AxKj9KgqmdYHitnsGovA6M/ynyP7urF4Y8vzraXEF5Dphm3VW2bdcNkdV2C4zggipaeN2EhwyKo7Xq4jOySB13N8OXbvUva8K4ZwZA7lFf/iSeqRv4QBn/CKkDY4hdVHz1u0HYRcjgMh3/sqvXviDd3rmHhVu+e8jAEjrv+RPqxNRGoc82jCvx7Igpm9JWP7h8ue5dvAPDlzKLniM5mlBBCgkgEHIyx3P8IAA+dZMpzfE83KiqdstDOipWYW/NyneYOGRIsEUaIiO0sWlVABD28pPt1Kg5qR7QLAfMiqNNM9xe9xJIsbk8HN91m3gzLpv2H5oWH7Mh/0qpSfeui2+L0oPAj0K3CtiuMSiJREoiURKIlESiJRF+P0NEC+b+RziWcjqLSfH18pq1kWp7Cu4r82Mv/U31X0ZbfAv8I/yrZBcS7Uqk+JHJRv2gaBUWTXpkfA+ArnLd2wVwB/eqCaHHay2uzNofTBwfmLZDn+Es+U7DhDLdG5kjKgqdbrh8jcadOW98LvkCgiZF1ro+uqa0GLADfgNO+/qq5zZzw3E1aysLaSQORlyNyFYHZRsq5A3Y9OoFRSTdJ1WhXqPZwpCJ53gW3d3H2XTy54XO+H4hJ+EARRscgBQBlugwABhcjHesmUxOb1hU7Za3q047z7e6t/Fry04Lal0iVRkBUT4pGxsCx3Ow3JzgDvsKmcWxNvZayGOevmwl1+Z3BZfxnm/iN2jTRPMkMePM8kaAhJ2XWCXbtliep6Abmo6WRwuNF0MFBSQODHgFx0vnfnbT5rwmPCnmq6kuPInkeZGUldbAsCCPUCxDMuMggEkdcYBrOnkcTYqrtiihbH0kYsRw07MtD4dqnfGLgHn2wuUHrg+LHeM9f8ACcH5DVUlSy7b8FU2JVdHN0btHevz8LLOX+IzLKzR3JiYx6NXp3AUaQQei+kZbfGPnvTY43yK6KqijLAHMuL3t6+ui6+I2N1widQJGRiFYmFzpZSTj1bEqcMMNjdTtjBOTmuiKjilhroybXGeozHzLTitd8N+Zft1rlzmaI6ZOmT+VsD3H9Q1XYJMbc9VzG1KP6abq/acx+R83WXH4scum6tfNjUmWA6gAN2Q/EPn2b9D71jUR4m3GoU2xqzoJsLj1Xeu5Vvwy5NvoLhLqTEKYIKP8bqR00/h3wfVgggbGooIXh2I5LYbW2jTSRGFvWPEaDv393itG49xu0tAHuZEUjJUHd99jpA9XyyP1q097W5uWgpqaec4YgTx4d6zXj/ilPMdFlGYlLBRI4BYk9ABuqn9/wBKqPqXHJq6Cm2JFH1pzc62GnufJTPBvDAM3ncRmaeQ7lQxx+rH1N+mP1qRtNfN5uqs+2y0YKZuEfN2g81ceHXlrHKbKHRG8ahvKUBdiM5A7/Pv79anaWg4QtTLHO9gnfcg79VK6hnGd6zVayjeN4zb5znzxjp10Pn/ALc9KwfuViC9n24fkLI/Bm3DXrPvlEOOmN8g/P26e9UaUde66nb77U4bxK2+tiuOSiJREoiURKIlESiJREoi+deR4CvEfI/Ms0Rz/wBKQf5gVroh17dq7Svdipcf+k+YW2pzFbwWcE88qorxIw1dTlAdl6sd+gFXcbQ0ErlfpZZJnRsbcgn1VP45z3ezuIOHWj5bpI6gkfy/DGRt8Z2yMgZqF8zzkwLZQbOp2DHUPGW4fLnu8V6+FeGMtw4m4pcPIx38tWJ/Queg7YUfQ0bTkm7ys5drsjbgpWWHH9e6nbvmjhnCl8iLRqHWOEA4PTLt7++SW+RrMyRx5BVGUdXWHG6/afx8songfi3FPOsUtuYUc6Q/masE7DUNIwD752/rWDakE2IVmfYb44y9rrkbrW/K9njRY6oYJzqKQuQyr31gYJyCAMrjJz8Ve1LcgeCx2JLZ7oxq4a9n9/JU/kDmFDdyQSxolvdr5RjQYVTuE/zK56nIJqCGQYrHQrZ7RpXCASNJLmZ3Pn7qucTt5uG3jIrFZIWOl/dSNjg7YKnp8yKicDG63BX4nx1cAcRk7UfOa3DkPj68Ss8uBqXMcqnfO23Xcgqe/fNbCJ+Nua5LaFKaWezdNQfnNYnzVwU2N1NAc6RvGfdW+H67bH5g1QkZgcQuto6n6mFsg139u9X3hFpHxbhSmcMZrQOqlc5ZQoKnA3YYwPclWx1qw0CSPPULSzPfRVhEf2vsfnD2IXt8KuUr21m8+XEUboVaNt2buDgbKQfffqMb5r2nie03K82vX08zOjZmQdd37V849zLa2S5uJVU9kG7H6KN/16VYfI1mpWmp6OaoNo2357vFUGbnm/4izR8MtiqbgyN1G3XVkIh74yTVYzPfkwLdN2ZS0oDqp+fAfLnyVE4twW9t5TLdW8j4OWaUMytj8zqx/wDKq7mPabuC3UNTTyswRPA5DI9wI/Cm4r171+HKY4o9dxskK6VEaGMA4ye/mftUly8t7VSMbadsxBJs3U55m/6W08Wu3iiZ4oWmcDaNSAT+p7fTJ9gavOJAuBdcpCxr3hrnYRxXzpzJxaea7knlUxTEjKjUpTCgAb7g4ArVvc4uudV3lJBFHAI2nE3xutT8FUi+yyurZmaT7zPUAD0j5jcnPuW9quUtsJ4rm9vF/TNaR1QMvz87FZuaZtLWx/LI7n6JbTn/ADxU0h0+bitfSNuHjiAPF7VSPBviEX+wTX5mDI4b4Rj05U98jR1wRnbOTivSuGgW427FJ/8AI7TQeufnx7lqtXFzSURKIlESiJREoiURKIozjnH7azXVcSqmegO7N9FG5/QVi57W6qeCmlmNo23WBWwuLjiEk3DkkLGVpEIUZUMxxqzlV6/iOK14xF92LrnGOOmDKgi1gD3efgr5y94T50vxCYuQABEjHAA6KXO+ANsLjHY1YZTb3lamo21a7adtuf691d+FcTsYiba2aMCIEsIhlU651MNtRwxwTn0tnpU7XNGQWqlind/Ekvnx1K5fEWxnmsn+zymNl3bBwGTo4J64CnVt7VjMCW5KTZ0kbJx0jbj87lgnC75BcxyXK+bGGUOp7oAFwMeygYHTYDpWvaRiu5dfLG4wlsRsd3apXxC4NHaXhWEjypEEsek5wrZ2+mQcfIis5mBrslBs6odNBd+oyPcte5Tk/tPhKLcAnWjRsffSSob+LYHPvVyP+JHmuaqx9JWEx7jf82+blg/EbF7ad4ZMq8b4JHyOxHy7j9K17gWmxXYRStmjD26EK9c+3EfELGDiERIZG8mVCRnO+knoM99h0f5VYmIewPC1Gzmupqh1O7fmD6/OSkPBq0kiu7ldQKCMasb5Or0MCMrjGvvmsqYEOKh21IySFhtnf8Z/hXLnXkiPiTQszmMx5DFQCWQ76d+hB3B3xk7VNLCH2WsodovpQ4AXv6r0edwvgaFQVRyNwPVK/tnuB9cLXl44gssNZtB19R4AfPFVniPOl/xGU2/DY9A0hi2V16SATkk6UxnG2TnoaidK95sxbCLZ9NSs6SpN89N379FBcncBtLuWWHiEs6XhJAVzjJ9wxyWkHsex2B7Rxsa4kP1Vytqp4WNfTgdHy+ZD5kpC84XxXgmWt5DNbDfGNSgdTqTqnzZTj3Pasi2SL7cwoWT0W0MpRhf80O/vU7y/4swS4S5iaNzsDGC6sfYAeoEnYDB+tSMqgdQqdTsORnWjdcc8v16Lk5SgF3xiSYABLVCvp6ea5bV9QZGmYdsYryMYpSeHz3UtY7oaBrN7z5C1vINWp1bXOqpcX5Hhur9bqb1IqKPL7M6lt291wV27432qF0Ic/EVsoNpSQ0xhZqSc+Ay081OcM4Hb2zM0EKRlhhtAxn2yBtUjWNboFUlqZZQBI4m3FVnxEu9KSkf7u0kBA66p3SND+yyf1qGY5Hs9Vf2Yy7mji4f8QSfUKseBlnmS5mx8KqgP8RJP/iP6VDSDMlbL/EMnVYztPzxWvVeXLpREoiURKIlESiKP47xmGziM07aUBxsCSSegAFYucGi5UsED5n4GDNZpeeIN9xBzDwu3ZR3kIBYD3JP3cffqT8jVYzPfkwLds2bT04x1Lu75mV2cE8KtbedxKdppDuUVjg/xOfU23tjGOpr1tPveVHNtiwwU7bD5u09VJ8X574dwxPJtlV2XpHBgKD/efoDnrjUfcVm6ZjBYKCHZ9TVOxyGw4n2/sFDczcwninB3mhZo5ImXz4kY9D6SD+ZCDq3/ACn2rB7+kjuFZpqb6StDHi4Oh+b1lfDL4xsuT93qy64BBGCu4OzelmH8zYIzmqjTYroJY8bTbXd6refDDmAXtkoY5kh+7cE5JH4Cc7nK7ZPUhqvwvxNXJbTpugnNtDmPz5rIOe+XPsV3Kg2jJDx/wNn/AMSNP6VTljwuK6Sgq+nhaTroe0e6kfDblOHiUjmeZh5Wn7terL0HqPRRjBAGem4rKGMPOZUO0q2SlaAxuu/9LeLO1SFFjjUKijCqOgFXwABYLknvc9xc43JVG8RfD837Ce3ZEmAwwfIDgdDkA4YDbpuMdMVBNDjzGq22zdp/TjA8Xb6KpcM8ILpyPPljjXO+nLHG2MdBvv1O23WoW0rt5Wxl27EB1GknwV5+38N4FD5Ov1dSg9UrnHVsYxntnA9qsXZELLU9HVbQkx279APneVUrzne/4gHNshtrRMmWYAllUDJ9WNmxghUGckb43qEyvf8AbkFsWbPpqawlOJ50H6/Jy5KBuuWQnDouJiQzO0gLq4GnTqZSD3Y6wASTvk1GY7MD9VdZWF1S6lthFsra6X7slaedIfIW14xw8BFCoHVQAuhgNOQO34D/AC4xipZRa0jFr6F3SF9FUZ62PPf7+K7+P8Cg45ape2mFuAPpkjrG/sw7N9OxGMnsErcTdVDT1Mmz5jDLm35mPyovkzxGeBvsnEtQKnR5rfEpG2JO5/i6++etYRTkdV6sV2yWyDpqbfnb29vDgvLn22s4ZkmtY1+0E4TyyNLysBpIXoSgYPkY9Ri66jhKGg3bqvNnvnewxynqb77gNfHTsvpZXHw75d+w2aowxK/rk+TEbL/KMD65Pep4Y8DbLW7Sq/qZy4aDIe/epi54tGlxFbnUZJVZhgbAJjJbfbOcCsy4AgKq2Fzo3SbhbzXfWShSiLN+YJ/PmKBS/nSPsFViYbdDGRpYjV968rrjOcD61Vebm3H0C3tM3o2YibYQP9zjf0ABU34X2qpw+NwpUyZY574OkHbYAgZAHv36mSAWYFU2s8uqXAnRW2plrUoiURKIlESiJRFycU4bFcxNDMgeNsZU5GcEEbjcbgV45ocLFSRSuicHsNiFUeYuebLhQNtDHqkT/dRLpVcjPqOMDPXYE1C+VseQV+noJ6v+I45Hec1L8ocdTilnrZV9WqOWPqAe4+hUg/rWcbw9t1BV07qWbCDzBWBc08Dayu5Lc9Fb0E90O6nPTp19iD7VQezC6y62lqBNCJB39u9e3lviBtGZ3DGGWNkdAR61YhWH8Sglh0IIHY7+sOHM6LCpjEwAb9wN78N69PBrPzhNCuC/lmSPbJYx+oqOpyY9ZwN8qo968aL3CzmkwYXnS9j35X8bdylvDTmL7FeoWOIpfu5PYZPpb9G7+xasoX4XKDadN08BtqMx7LUfFrlw3dp5kakywHUABksh+If5N/L86tTsxNuNy0OyaroZsLtHfAsn5F4jJaX8bRq0m+h1jGosh64C5zjZtu4FVIiWvyXQ10bZqchxtvF8s+9fSNbJcUq7zJzpZ2ORLJqk/wCHH6m/UdF/mIqN8rWaq5TUE1R9gy4nT52LNOL+Il1ekLE4tYC2GKkl8bfiAzqOThUGdj1FVnTudpkFu4tmRQZuGJ3l4et1O8/8Bt4OHmZ0PmABYkZidDyNlvV8TEDUQM6RjYdSc5WNDLlVdn1EslRgact54gafNeacBt/L5blPQukrH/EV/wAgKMFoSlQ/FtNvIheXJVv9s4BLANyPNUD++D5i/wDcQaRDFDZK5/QbREnZ4aFfnhDfLdWU1jMNQXIAPeN85A+YbO/bUtKc4mlpXu2IzDO2dm/1CgOBcRk4JxGSCXItyVDdcEHGmUdg2MkjpgMOoFRtcYn2OitzxNr6YSN+75ce3cd6nfFKzsJtE7SaXXGt4sHWpAIT2aUggj2U5bbTmScMOaq7KkqY7xgZHQHdz7OPE6Z3X54cctPPIl/OnlxIMWsI6BdyG+YyScndmJb2z5DHc4z3L3aVWI2mnYbk/cfx80GS1B2ABJIAG5J7Cra58C+QWb8a5Q/td3vIrxD8Ig8vdVRVzhujK/mFj3x7b7VXRdIcQK3sFf8ARNELo/8AVfjy4iysXIXDr2CJ1vpjI2rCZYNhQOurGo5J6N0wOm9SxNeB1iqW0JaeR4MDbDfuz7NPBTfGLhkiOgjzH9EeSPjbp1643Yj2U1m42CqQtDnZ6DM9nzJYZd8Rkm4rCti2PKKQQN19KeksfcHLsfcE5qgXEyDDuyXXMibHRuM4+67j2nd6DtW+QRBFVV2CgAfQVsQLLjXOLjcr2UXiURKIlESiJREoiURZJ44cvf7O9Qe0cuP+xj/Vc/w1UqWfzLf7FqczCe0flQ3hXxU2N1FHI6+XeL0ByUfUwj1dgTgjA7MuelYwOwusd6sbTi6eMuaM2efFWvxn5b8+FLqMeuI6X6bxsev8rHPsAzHtUtQy4xBUdj1XRvMbtD6/v2WccuWa3BewkIDSeuBiQQswGw1DbTIuxxn8B3xVZgv1StzUSGO07dBkez9H8qN4bdyWN3GzKVeCX1L32b1Kf0yP1rEEtd2KeRjZ4SAbhw/spnnblV4b4x20bOkw8yERqT6W6gYHRTkfTSe9ZyRkOsFWoqxr4MUhsRkb/N/qtw5TS4+xxLeKBMF0uMhsgbAnGRkrjPzzV1l8IxLl6ox9M4xHJV+745wrgqmOJU8zvHD6nP8AGxO3Xox6dBUZfHFkFcZT1dccTtOJyHd+goe14xxDjKTLCHtE0/dsuysdQBVpfibbPwAYxvnNYBz5AbZKw6CmonNL7PO8fr3Kr3HOQpuHS+eIvtkG5OPiTfOWGCGx7lWU76lGRUboSw31CuwbSZUs6MuwO8j87QeBXp5ahguOIJdPMJED+YyFSsisAdCiMEh1yF2j1HCgaVFGAF+K69qXSR05iDbG1r7uZvu77a6lS3jZx1JRbwRuGA1SOO4PwqCOqnBbY77isql97AKHYlOWl0jhyH5/Ctd7amPgHl4wRaLkHsSoJ/qTUxForclrmPxbQxf5vyo7wTJSC5hYoSkoY6XVh6kA6qSMenrntWFNkCFY231pGPG8cLb+faofgXD3sL6WeJS0STtG+lgQIZNRB64UKQhJJ3042xvg1uB1wp55hUQCN2pFx2j3z+ac3PPHrW/miCQGeZQVSOIkls4OHZNiAc+mItnf1r0ryV7XnS5+fMlLQU81Ow3dhadSfwD6ut/pKsnAPD4yPHPxDS2hR5dsqhUTvhgCQcEnYde+elSNhvm7wVGfaeAGOnyvq7Un5/ZaIBVlaZRvHvO0ARIrAkB9W/p1LqGnvlNQ+uPmRi69slPBgxXeezttl52WZcmcCnivX8ma3Gl1LpBJ+ASDOpSTlWTJAyxVig9OTVWNhDsit7W1Mb4BjadMiRvtxy0PZcX1WwVcXNrMvEPmUIjSI2/qgt8d3+GeYfwj7pT2JfqDVWaSwuO78lb3ZtJicGkcC7s1a3v1PKyjfBTl7U73rjZcpFn8xHrYfQenPzb2rCmj/mKsbcq7AQN7T+B+fBa/V1c0lESiJREoiURKIlESiLj4vw5LmGSCQemRSp+WehHzB3HzFeOFxYqSKR0bw9uoXy/xSxktZ3hfZ4mIJHuDsR8jsQfmK1jgWmy7eKRssYcNCvojkzjKcSsFdwGJUxzKQMFgMNkezA5x7NWwjdjauQq4DTTkDtH4WH8Q5YuoL97eFJJJImDIyAk6cgo/y7fIHPtVIxuD7BdNHVwvpw95AB+ELWuJ8hx8QaG4uQYZWRftEaBSWYAY9e+Mbg4zkaemmrRiD7ErQRbQdTh0ceYvkT7fPNdPGudbDhiLCG8x41CLFGdTAAAAMxOF7dTn5GvXSsYLLCGhqKlxfawOdzkqq3FOL8XbFsv2a2z8R2BA933Mg6jCDSR1qPFJJpkFfEVHSD+IcTvm7d35qw8teF9nbYeYfaJOvrHoH0TfP8xP6VmyBrdc1UqNrTS5N6o5a+PtZSXL3PVlcwl/NSHRsySsq6fbGcAqexH9OlZNla4XUE9BPE/Da9+GasVndJKgkjYOjdGXcHfGx7j51ICDmFUexzDhcLFV7mDkKxvCWeLRIfxxek59yPhY/Mg1G+FrtVcp9ozw5NNxwOarM/hxdxrot77WnaO4XUoG34SHX36KOo9qjMDhoVcG04XG8kdjxGXt6rlblfjIQxt9kdcY04ABH8IVVx+leYJbWyUn1VDixDED87V6bfkbinQfYIQcZ0xoen/6mOR23rzopOSzdX0m/Ee8+4Vug5LMls0F7O0wbTuo0kaWBwMkjBxj4R1Pc5qXorts4rXGuDZRJC22vP54qb4Hy9bWa6beFUz1Ybsfqx9R/epGsa3QKtPUyzm8jr/OClKyUCgJuOJcrcw2cmuaJCCU6BiNlDkFNR3Gd8HqDjFR4w64arYp3RFj5RZp9OzX0uqDylzA8dssVnHNcXiq7SqWIVWaRd2DY1EE743+LJA3qCN5DbNzK29XTNdLjlIazK3GwG63zTLctM4RwxItUvlRpPLgzGPoWA33O5Gc/wBT1NWWttnvWjllc+zbktGl+CjuauMrGrRh9GF1zSD/AHUXTI/+Vz6UHXOTvpwcXutkpqWAuIda+4DifYanw3rGJo34vfpFB6Y9KrGunaGJR0I/u7759RPzxVI3kfYLqGubRU5c/XfzPzwC37hXD47aFIYhhEXAH+p9yTuT7k1sGtDRYLj5ZXSvL3alddeqNKIlESiJREoiURKIlESiLKPGDk+WeWK5tomkd/u5FQZOQMqx9hjILE4GFqrPGSQQt7smtbG10chsBmPyPnNS/hZyhdcPEjTyKBKB9yvq0sOhLZwDgkEDOdt9qzhjczVV9p1kVQQGDTf8+cl38zeIVjZFgGE03QpFg9M4DN0GCTtuRnpWT5mtUVPs6ebdYcSqZxzmS/v+HzS+RcQqrhlaHZDFgAhiWDuNySyjG2+BmoXPe5hNlsYKangqGtxA9vH0HebqC8Nobd5AGjR7gNlFmI8uVe6AEeiUY1KxyD0OOtRwgd6tbRdIBkSG8tRz5jit+icEbbY2I9tulX1ypCrXPh4j5OOHqhJB1nI8zH9wN6fqc59hmo5cduqrlF9PjvP+u9fOLKQSCCCNsHbBrXLsr3Fwvp/lK5hks4Gt/wDZeWqqM9NI0kH5gjBrZsILRZcPVNe2Zwfrde/jvGYbOIzTtpQEDIBJyTjoNz7/AEBo5waLlYwwPmfgYM17rTiEUqI6OCsg1J21D3AOD3FeggrF0bmkgjTVdVerBKIvVc3CRqXkdUUdWcgAfUnavCbarJrS42aLlRHFOaYIbWS6jYXEceAfIZW3JA3OcDqM/KsXSANxaqxFSSPlER6pPHJUnh/Pv26cWt0sCW1xH/u5W1IScBWfK+okYKhR1B3HWATYjhOhWzk2d0EfSx3LmneMu0DP1Xk/LVzw3ikcnD42e3n2eMH0qPxBiegHxKT9N+hdG5j7t0KCriqaUtnNnN0Pzz8VeuHcuW0E81zHGBLMcs3t0yF9gSNR9yfpicMaCSFqpKqWSNsbjk35/ZeHHuNiHMcZUy6dRLnCRJ/xJD2Ub4XqxGB3KnOtkF7BBj6ztOWpPAfMvAHEuZuONesLe2LOhk7j13Ep28xgOg6BV/CMDboKL34sh/ddRS04gHSSZG3c0cB+TvK13kHlNeHw+oL57j7xl7dwg+Q9+5/TFyKPAOa52vrTUvy+0ae6tNSqglESiJREoiURKIlESiJREoi8ZCQDpAJxsCcAntvg4+uKL0a5rIZU43xhyjL9ltwxDA5RSAcEfnl2/lJHaqv8STkFvgaKkFx1neP6HqrZyz4a2VnhmXz5R+OUDAP91Og33Gcke9SMha1Uanac02QNhwHurmR27VMtcsb8RPD1rfXc2UeYydTxjOY8ZyVGcGPfcYJXttnFSWG2bV0VBtESWjmOe48e3n69qlYOZ4Yksn8+RbiWLHmyjKsisQi3AByQfUBINwQzdCwOWMC2efzVVzSveZBhBaDoOO/D5Zb9NbK9cK44kpEbjypsatBOQ4/NG49MqfMbjI1BScVOHXyWskgLRiGY4+43H4Lr0cv8q29m0zouXmdmZmA2BYkIPZR/Xr7Y8bGG3WU9XJMGg6AfCpuOMLsoAHyGKzVcknVZx4t8JvLx7aGGJjBqBd1wQHY6QSudQCrk5xjDH2qvO1zrAaLb7LmhhD3vPW3Dlr5/hVvxUUSXcNlFslrbM2B+HTGXI+XojT96jnzcGjcFd2YcMTpnaucPW3qSo3gXF7uS7sG86VI3eKMIJGAZIvLRiQDghiGznvmsGucXNzU00MLYpRhBIBN7bzcjwyUzzLe3cvFrq2hkuW9H3UcMxQK3lowJywGnOSfrWby4yEBVqdkLKRkjgNcyRfK55FezxGS6htOGS3Pqkib71WOoFxpZdXUMdKsCd+/WvZcQa0lebPMT5ZmR6HTs+Fe7w9sg93xG3jGuxmVhrX4Rk+hQemrQ5G35flSIdZwGixr5CIYpHZSDx5nxC7eX/C4mDyb51KrL5kfkn1AFdLAsRsrYQ4HTT13rJsGVnLCfa38THCMyLG/l4ZrTUUKAOwHc56e5PX61ZWkOZVW47zciRlopFSIbG5YZXP5YV6zyfT0jcknBWonSC2Xir0FG4us4XP8ATv7T/SPP1WPcb4/LfuLa2SQRu+QmdUkz/nlb8TYHT4VAAGwFU3PL+qF0cFMynHSyEXA7gOA+XPetW8PeREsFEsoDXJGCRuEB7L88bFv0HfNuKEMzOq0G0NouqDhb9vqrtUy1iURKIlESiJREoiURKIlESiJREoiURKIlESiLOue/DNLr721IjlGfuyfu2ycnA/AxO+2xPXqTUEkOLMLbUW0zD1ZMxx3/ALWcWnGrrhoNnc24ZA+sxzasjrvGwb0b5IdO++arhzmdUhbh8EVSeljdnpcfnj2FaDyzz+kmFSYN/wDDdsEkHySb4JfYB9LHu1TslB/a1NRs9zcy23NuY7xqOdrjkrrBzFAWCSFoJD0ScaCT7KT6JP5GapsY3rXOp3gXbmOIz/Y7wFLVkoF6LiyjkzrjRsgqdSg5UjBG/YjYivCAVk17m6FRg5Usw8UggVWh/wBlpJAT1FtgCB8RJ3HesejbrZTfVzWc3FrqvNOWbUXRvBH/AP6D1fW35dPw6tPw7dKYG4sW9DVSmLob9Xhl2qUljVhhgCPYjIrNQAkZheE0scKFmZI0UbliFUD6nYV5kF6A55sMyoa75ojCloVMigbysRHCPYmVtmH/AEw/0rEvG5WG0rr2dly1PgPzZZzzP4gxnK6hdN+QApbr9QfXcfzYQ9QBVZ8w7fT9rcU2zXa/aOOrvZvdnzVdseD3/GptepmQbGSQaY4x+VQNumPSo+vvUYa+Uq6+enoWYbZ8BqeZ/a2XlHk634ev3a6pSMPKw3PyHXSud8D+tXI4wzRc5V1slQetpwViqRU0oiURKIlESiJREoiURKIlESiJREoiURKIlESiJRFwcY4NBdpouI1cdRnqp91YbqfmCKxc0O1UkUz4jdhsst5j8HWBL2UoYf8ADm2P6OBg/QgfWqz6f+lbyn2yNJR3j2VTa54rwwGOQSpF0KSqHiI9hq1Jv/dqO8jNVew0lTm21+WR913cL8QhH8VsY/8A8SZ4lHz8o6oif5RXomtu8FFJs0u0df8A1AHzyKsdp4nR4x9puVPvPbwuP/qaMn9qkE44qo7Zb7/aO4ket13r4lJ/z1v+tjP/AKTmsumHHy/ai/8AGO/9Z/3j/qvCXxLT/noT/BYy5/dp8V50w4+X7Xo2Y7/1n/eP+qi77xPjPwy3sn90CCFT+oV5B+9Ymcc1OzZT94aPEn8BV6Tnl3kXyoIkOQFlm1XEq52yHlJ/YAVH0tzkPyrY2e1rTicTyFmg9wUhwflDiXFJVkvvOEW/qlbBG34UPQZx0AGO9ZNje83copaympWFsNr8vyVeOH+FdmkzSzFpcsSsfwoozkDA3bAwNzg75G9TCBt7lax+1piwMblz3/PRXmCFUUIihVUYCqAAB7ADYCp9FrC4uNzqvZReJREoiURKIlESiJREoiURKIlESiJREoiURKIlESiJREoiURfjKDsdxRFAcS5J4fcZ8y1iye6DQf3TBNYGNh1CtR1tRH9rz6+qr134Q2DnKtPH8lcEf9yk/wBajNOxW2bYqBrY9y4X8GLbtczD6hT/AKCsfpm8VKNty/0hecfgza/iuJz9NA/9TXv0zeK8O2ptzR5qTs/CnhyfEkkv/UkP/pprIQMChftapdoQOwe91ZuGcv2ttvBbxRn8yoNX+Lqf3qQMaNAqUlRLJ97iVJ1koUoiURKIlESiJREoiURKIlESiJREoiURKIlESiJREoiURKIlESiJREoiURKIlESiJREoiURKIlESiJREoiURKIlESiJREoiURKIlESiJREoiURKIlESiJREoiURKIlESiJREoiURKIlESiJREoiURKIlESiJREoiURKIlEX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86089" y="-1971600"/>
            <a:ext cx="7153275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6906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91DB6-A41D-4EC9-8869-127A50040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709549"/>
            <a:ext cx="8178799" cy="54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0871-EF0D-4C9B-9CD7-4808BD43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en-IE" sz="3500" dirty="0">
                <a:solidFill>
                  <a:srgbClr val="FFFFFF"/>
                </a:solidFill>
              </a:rPr>
              <a:t>Important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5EDEA-794A-41B4-842E-AAD519C8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332656"/>
            <a:ext cx="5863381" cy="633670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/>
              <a:t>Applicants for </a:t>
            </a:r>
            <a:r>
              <a:rPr lang="en-GB" sz="2400" b="1" dirty="0"/>
              <a:t>DARE and HEAR schemes </a:t>
            </a:r>
            <a:r>
              <a:rPr lang="en-GB" sz="2400" dirty="0"/>
              <a:t>- must tick the box as part of the online CAO Application and complete this section. They will need your help with this.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Parents must post all supporting documents for DARE and HEAR to the CAO (address in handbook) by </a:t>
            </a:r>
            <a:r>
              <a:rPr lang="en-GB" sz="2400" b="1" dirty="0"/>
              <a:t>March 15th</a:t>
            </a:r>
            <a:r>
              <a:rPr lang="en-GB" sz="2400" dirty="0"/>
              <a:t>. </a:t>
            </a:r>
            <a:r>
              <a:rPr lang="en-GB" sz="2400" dirty="0" err="1"/>
              <a:t>E.g</a:t>
            </a:r>
            <a:r>
              <a:rPr lang="en-GB" sz="2400" dirty="0"/>
              <a:t> P21, social welfare form etc.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Financial Grant Applicants through </a:t>
            </a:r>
            <a:r>
              <a:rPr lang="en-GB" sz="2400" b="1" dirty="0"/>
              <a:t>SUSI</a:t>
            </a:r>
            <a:r>
              <a:rPr lang="en-GB" sz="2400" dirty="0"/>
              <a:t> should also tick a box in CAO online application - apply separately susi.ie. </a:t>
            </a:r>
          </a:p>
          <a:p>
            <a:pPr marL="0" indent="0">
              <a:buNone/>
            </a:pPr>
            <a:r>
              <a:rPr lang="en-GB" sz="2400" dirty="0"/>
              <a:t>SUSI does not open until mid April 2024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50281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73FAE-5650-4E0F-BCA3-AC95742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en-IE" sz="3000" dirty="0">
                <a:solidFill>
                  <a:srgbClr val="FFFFFF"/>
                </a:solidFill>
              </a:rPr>
              <a:t>Exemptions from Minimum entry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E82E-4918-40CD-8581-8FD314EF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116632"/>
            <a:ext cx="5791373" cy="6552728"/>
          </a:xfrm>
        </p:spPr>
        <p:txBody>
          <a:bodyPr anchor="ctr">
            <a:normAutofit fontScale="62500" lnSpcReduction="20000"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900" dirty="0"/>
              <a:t>Irish is required as a basic entry requirement for a lot of courses in the following colleges Maynooth University, UCD, UCC, NUIG, RCSI, NCAD</a:t>
            </a:r>
          </a:p>
          <a:p>
            <a:r>
              <a:rPr lang="en-GB" sz="2900" dirty="0"/>
              <a:t>Students may be eligible to apply for an exemption for </a:t>
            </a:r>
            <a:r>
              <a:rPr lang="en-GB" sz="2900" b="1" dirty="0">
                <a:solidFill>
                  <a:srgbClr val="C00000"/>
                </a:solidFill>
              </a:rPr>
              <a:t>minimum entry requirements only</a:t>
            </a:r>
            <a:r>
              <a:rPr lang="en-GB" sz="2900" b="1" dirty="0"/>
              <a:t>. </a:t>
            </a:r>
            <a:r>
              <a:rPr lang="en-GB" sz="2900" dirty="0"/>
              <a:t>They must still study Irish in school </a:t>
            </a:r>
          </a:p>
          <a:p>
            <a:r>
              <a:rPr lang="en-GB" sz="2900" dirty="0"/>
              <a:t>Students with a school exemption (specific learning disability) will generally get one at 3</a:t>
            </a:r>
            <a:r>
              <a:rPr lang="en-GB" sz="2900" baseline="30000" dirty="0"/>
              <a:t>rd</a:t>
            </a:r>
            <a:r>
              <a:rPr lang="en-GB" sz="2900" dirty="0"/>
              <a:t> level but must apply. </a:t>
            </a:r>
          </a:p>
          <a:p>
            <a:r>
              <a:rPr lang="en-GB" sz="2900" dirty="0"/>
              <a:t>For any </a:t>
            </a:r>
            <a:r>
              <a:rPr lang="en-GB" sz="2900" b="1" dirty="0"/>
              <a:t>student born outside of the Republic of Ireland </a:t>
            </a:r>
            <a:r>
              <a:rPr lang="en-GB" sz="2900" dirty="0"/>
              <a:t>they can apply for an NUI Irish exemption for minimum entry purposes. </a:t>
            </a:r>
          </a:p>
          <a:p>
            <a:r>
              <a:rPr lang="en-GB" sz="2900" dirty="0"/>
              <a:t>Irish is not required for other colleges such as DCU/TCD/TUD. TCD has its own language waiver form. </a:t>
            </a:r>
          </a:p>
          <a:p>
            <a:pPr marL="0" indent="0">
              <a:buNone/>
            </a:pPr>
            <a:endParaRPr lang="en-GB" sz="2900" dirty="0"/>
          </a:p>
          <a:p>
            <a:endParaRPr lang="en-GB" sz="2900" dirty="0"/>
          </a:p>
          <a:p>
            <a:r>
              <a:rPr lang="en-GB" sz="2900" b="1" dirty="0"/>
              <a:t>How to apply: </a:t>
            </a:r>
          </a:p>
          <a:p>
            <a:r>
              <a:rPr lang="en-GB" sz="2900" dirty="0"/>
              <a:t>Submit a Language Exemption now ONLINE only directly to the NUI</a:t>
            </a:r>
          </a:p>
          <a:p>
            <a:r>
              <a:rPr lang="fr-FR" dirty="0">
                <a:hlinkClick r:id="rId2"/>
              </a:rPr>
              <a:t>NUI </a:t>
            </a:r>
            <a:r>
              <a:rPr lang="fr-FR" dirty="0" err="1">
                <a:hlinkClick r:id="rId2"/>
              </a:rPr>
              <a:t>Matriculation</a:t>
            </a:r>
            <a:r>
              <a:rPr lang="fr-FR" dirty="0">
                <a:hlinkClick r:id="rId2"/>
              </a:rPr>
              <a:t> - Application for Exemption</a:t>
            </a:r>
            <a:endParaRPr lang="fr-FR" dirty="0"/>
          </a:p>
          <a:p>
            <a:r>
              <a:rPr lang="en-US" sz="3200" dirty="0">
                <a:hlinkClick r:id="rId3"/>
              </a:rPr>
              <a:t>Matriculation FAQ's | National University of Ireland (nui.ie)</a:t>
            </a:r>
            <a:endParaRPr lang="en-GB" sz="4600" dirty="0"/>
          </a:p>
          <a:p>
            <a:endParaRPr lang="en-GB" sz="2900" dirty="0"/>
          </a:p>
          <a:p>
            <a:endParaRPr lang="en-IE" sz="1700" b="1" dirty="0"/>
          </a:p>
        </p:txBody>
      </p:sp>
    </p:spTree>
    <p:extLst>
      <p:ext uri="{BB962C8B-B14F-4D97-AF65-F5344CB8AC3E}">
        <p14:creationId xmlns:p14="http://schemas.microsoft.com/office/powerpoint/2010/main" val="17497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003466"/>
            <a:ext cx="8064896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Not enough research into courses</a:t>
            </a:r>
            <a:r>
              <a:rPr lang="en-IE" sz="2400" dirty="0"/>
              <a:t>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sz="2400" dirty="0"/>
              <a:t>	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ga-IE" sz="2400" dirty="0"/>
              <a:t>L</a:t>
            </a:r>
            <a:r>
              <a:rPr lang="en-GB" sz="2400" dirty="0" err="1"/>
              <a:t>isting</a:t>
            </a:r>
            <a:r>
              <a:rPr lang="en-GB" sz="2400" dirty="0"/>
              <a:t> courses in order of points instead of genuine preference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ga-IE" sz="2400" dirty="0"/>
              <a:t>U</a:t>
            </a:r>
            <a:r>
              <a:rPr lang="en-GB" sz="2400" dirty="0" err="1"/>
              <a:t>nderestimating</a:t>
            </a:r>
            <a:r>
              <a:rPr lang="en-GB" sz="2400" dirty="0"/>
              <a:t> / overestimating Leaving Certificate </a:t>
            </a:r>
            <a:r>
              <a:rPr lang="en-GB" sz="2400" dirty="0" err="1"/>
              <a:t>resul</a:t>
            </a:r>
            <a:r>
              <a:rPr lang="ga-IE" sz="2400" dirty="0"/>
              <a:t>ts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ga-IE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altLang="en-US" sz="2400" dirty="0"/>
              <a:t>T</a:t>
            </a:r>
            <a:r>
              <a:rPr lang="en-GB" altLang="en-US" sz="2400" dirty="0" err="1"/>
              <a:t>argeting</a:t>
            </a:r>
            <a:r>
              <a:rPr lang="en-GB" altLang="en-US" sz="2400" dirty="0"/>
              <a:t> low point courses in hope of getting College place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altLang="en-US" sz="2400" dirty="0"/>
              <a:t>T</a:t>
            </a:r>
            <a:r>
              <a:rPr lang="en-GB" altLang="en-US" sz="2400" dirty="0" err="1"/>
              <a:t>argeting</a:t>
            </a:r>
            <a:r>
              <a:rPr lang="en-GB" altLang="en-US" sz="2400" dirty="0"/>
              <a:t> </a:t>
            </a:r>
            <a:r>
              <a:rPr lang="en-IE" altLang="en-US" sz="2400" dirty="0"/>
              <a:t>Level 8 courses</a:t>
            </a:r>
            <a:r>
              <a:rPr lang="en-GB" altLang="en-US" sz="2400" dirty="0"/>
              <a:t> only and ignoring </a:t>
            </a:r>
            <a:r>
              <a:rPr lang="en-IE" altLang="en-US" sz="2400" dirty="0"/>
              <a:t>Level 7 &amp; 6</a:t>
            </a:r>
            <a:r>
              <a:rPr lang="en-GB" altLang="en-US" sz="2400" dirty="0"/>
              <a:t> courses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altLang="en-US" sz="2400" dirty="0"/>
              <a:t>N</a:t>
            </a:r>
            <a:r>
              <a:rPr lang="en-GB" altLang="en-US" sz="2400" dirty="0" err="1"/>
              <a:t>ot</a:t>
            </a:r>
            <a:r>
              <a:rPr lang="en-GB" altLang="en-US" sz="2400" dirty="0"/>
              <a:t> considering courses outside certain geographic areas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pPr marL="102870" indent="-285750" fontAlgn="auto">
              <a:spcBef>
                <a:spcPct val="5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ga-IE" dirty="0"/>
          </a:p>
        </p:txBody>
      </p:sp>
      <p:sp>
        <p:nvSpPr>
          <p:cNvPr id="3" name="TextBox 2"/>
          <p:cNvSpPr txBox="1"/>
          <p:nvPr/>
        </p:nvSpPr>
        <p:spPr>
          <a:xfrm>
            <a:off x="848652" y="548680"/>
            <a:ext cx="3498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b="1" dirty="0">
                <a:solidFill>
                  <a:srgbClr val="FF0000"/>
                </a:solidFill>
              </a:rPr>
              <a:t>Common Errors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84622"/>
            <a:ext cx="2736304" cy="18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483768" cy="25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604448" cy="1143000"/>
          </a:xfrm>
        </p:spPr>
        <p:txBody>
          <a:bodyPr bIns="91440" anchor="b">
            <a:noAutofit/>
          </a:bodyPr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IE" altLang="en-US" b="1" dirty="0">
                <a:solidFill>
                  <a:srgbClr val="FF0000"/>
                </a:solidFill>
              </a:rPr>
              <a:t>Dos / Don'ts of CAO</a:t>
            </a:r>
            <a:r>
              <a:rPr lang="ga-IE" altLang="en-US" b="1" dirty="0">
                <a:solidFill>
                  <a:srgbClr val="FF0000"/>
                </a:solidFill>
              </a:rPr>
              <a:t> </a:t>
            </a:r>
            <a:r>
              <a:rPr lang="en-IE" altLang="en-US" b="1" dirty="0">
                <a:solidFill>
                  <a:srgbClr val="FF0000"/>
                </a:solidFill>
              </a:rPr>
              <a:t>Applications</a:t>
            </a:r>
            <a:endParaRPr lang="en-GB" altLang="en-US" b="1" dirty="0">
              <a:solidFill>
                <a:srgbClr val="FF0000"/>
              </a:solidFill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1412776"/>
            <a:ext cx="7304616" cy="43922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E" altLang="en-US" sz="3600" dirty="0"/>
              <a:t>Do choose ten options if at all possible</a:t>
            </a:r>
          </a:p>
          <a:p>
            <a:pPr>
              <a:lnSpc>
                <a:spcPct val="80000"/>
              </a:lnSpc>
            </a:pPr>
            <a:r>
              <a:rPr lang="en-GB" altLang="en-US" sz="3600" dirty="0"/>
              <a:t>Do list courses in order of genuine preference</a:t>
            </a:r>
            <a:endParaRPr lang="en-IE" altLang="en-US" sz="3600" dirty="0"/>
          </a:p>
          <a:p>
            <a:pPr>
              <a:lnSpc>
                <a:spcPct val="80000"/>
              </a:lnSpc>
            </a:pPr>
            <a:r>
              <a:rPr lang="en-IE" altLang="en-US" sz="3600" dirty="0"/>
              <a:t>Do make sure to have other options if you do not get your preferences e.g. PLC course</a:t>
            </a:r>
          </a:p>
          <a:p>
            <a:pPr>
              <a:lnSpc>
                <a:spcPct val="80000"/>
              </a:lnSpc>
            </a:pPr>
            <a:r>
              <a:rPr lang="en-IE" altLang="en-US" sz="3600" dirty="0"/>
              <a:t>Do check Alert Lists on CAO website</a:t>
            </a:r>
          </a:p>
          <a:p>
            <a:endParaRPr lang="en-GB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13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D154-E6FB-E208-D023-ECE066D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Searching on careersportal.ie - 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622FE-158B-C881-76A1-8E60510B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A44AA-37F2-ACEF-71BE-BDE6F5B2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7177"/>
            <a:ext cx="7128792" cy="44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9620-64D9-4144-BF83-F150B97D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CA4F-4F91-45C7-9D82-410C6AA2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B878A-EECD-466E-A2BA-A840BA2A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12968" cy="62646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EF2E3-44BC-46E6-B777-6D4C3928FA1A}"/>
              </a:ext>
            </a:extLst>
          </p:cNvPr>
          <p:cNvCxnSpPr>
            <a:cxnSpLocks/>
          </p:cNvCxnSpPr>
          <p:nvPr/>
        </p:nvCxnSpPr>
        <p:spPr>
          <a:xfrm>
            <a:off x="822960" y="3429000"/>
            <a:ext cx="430418" cy="173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E5F64E-76A8-43B6-9D8D-48439A8DD094}"/>
              </a:ext>
            </a:extLst>
          </p:cNvPr>
          <p:cNvCxnSpPr>
            <a:cxnSpLocks/>
          </p:cNvCxnSpPr>
          <p:nvPr/>
        </p:nvCxnSpPr>
        <p:spPr>
          <a:xfrm>
            <a:off x="3491880" y="2108202"/>
            <a:ext cx="430418" cy="173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5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1F9F-5394-F326-A89D-F863B2DA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57BB-346E-3686-53E5-02434746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41950-D919-5984-B39E-9894010D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" y="0"/>
            <a:ext cx="8892480" cy="66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5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FDC6-7A0A-7971-6120-625EB675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9895-E9A4-3589-9DB5-A1FC0B433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07CA2-A3BC-0DF9-1A99-E1B30B1D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58544"/>
            <a:ext cx="8147248" cy="4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46285-42DF-4B90-A78F-D1ECE8AB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r>
              <a:rPr lang="en-IE" sz="3500" dirty="0">
                <a:solidFill>
                  <a:srgbClr val="FFFFFF"/>
                </a:solidFill>
              </a:rPr>
              <a:t>Guidance</a:t>
            </a:r>
            <a:br>
              <a:rPr lang="en-IE" sz="3500" dirty="0">
                <a:solidFill>
                  <a:srgbClr val="FFFFFF"/>
                </a:solidFill>
              </a:rPr>
            </a:br>
            <a:endParaRPr lang="en-IE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02BA-08DF-4C79-8805-67785DBB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332656"/>
            <a:ext cx="4916510" cy="6192688"/>
          </a:xfrm>
        </p:spPr>
        <p:txBody>
          <a:bodyPr anchor="ctr">
            <a:normAutofit fontScale="92500" lnSpcReduction="20000"/>
          </a:bodyPr>
          <a:lstStyle/>
          <a:p>
            <a:r>
              <a:rPr lang="en-IE" sz="2800" dirty="0"/>
              <a:t>Students get weekly career updates via email </a:t>
            </a:r>
          </a:p>
          <a:p>
            <a:r>
              <a:rPr lang="en-IE" sz="2800" dirty="0"/>
              <a:t>Parents can access via website – Useful Links – LC Guidance Updates 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LC Guidance Updates — Kishoge Community College - </a:t>
            </a:r>
            <a:r>
              <a:rPr lang="en-GB" sz="1600" dirty="0" err="1">
                <a:hlinkClick r:id="rId2"/>
              </a:rPr>
              <a:t>Coláiste</a:t>
            </a:r>
            <a:r>
              <a:rPr lang="en-GB" sz="1600" dirty="0">
                <a:hlinkClick r:id="rId2"/>
              </a:rPr>
              <a:t> </a:t>
            </a:r>
            <a:r>
              <a:rPr lang="en-GB" sz="1600" dirty="0" err="1">
                <a:hlinkClick r:id="rId2"/>
              </a:rPr>
              <a:t>Pobail</a:t>
            </a:r>
            <a:r>
              <a:rPr lang="en-GB" sz="1600" dirty="0">
                <a:hlinkClick r:id="rId2"/>
              </a:rPr>
              <a:t> </a:t>
            </a:r>
            <a:r>
              <a:rPr lang="en-GB" sz="1600" dirty="0" err="1">
                <a:hlinkClick r:id="rId2"/>
              </a:rPr>
              <a:t>na</a:t>
            </a:r>
            <a:r>
              <a:rPr lang="en-GB" sz="1600" dirty="0">
                <a:hlinkClick r:id="rId2"/>
              </a:rPr>
              <a:t> </a:t>
            </a:r>
            <a:r>
              <a:rPr lang="en-GB" sz="1600" dirty="0" err="1">
                <a:hlinkClick r:id="rId2"/>
              </a:rPr>
              <a:t>Ciseoige</a:t>
            </a:r>
            <a:r>
              <a:rPr lang="en-GB" sz="1600" dirty="0">
                <a:hlinkClick r:id="rId2"/>
              </a:rPr>
              <a:t> (kishogecc.ie)</a:t>
            </a:r>
            <a:endParaRPr lang="en-IE" sz="2800" dirty="0"/>
          </a:p>
          <a:p>
            <a:r>
              <a:rPr lang="en-IE" sz="2800" dirty="0"/>
              <a:t>College Talks </a:t>
            </a:r>
          </a:p>
          <a:p>
            <a:r>
              <a:rPr lang="en-IE" sz="2800" dirty="0"/>
              <a:t>Expo visits </a:t>
            </a:r>
          </a:p>
          <a:p>
            <a:r>
              <a:rPr lang="en-IE" sz="2800" dirty="0"/>
              <a:t>Drop-in clinics at lunch (Mondays and Thursdays)</a:t>
            </a:r>
          </a:p>
          <a:p>
            <a:r>
              <a:rPr lang="en-IE" sz="2800" dirty="0"/>
              <a:t>Guidance classes </a:t>
            </a:r>
          </a:p>
          <a:p>
            <a:r>
              <a:rPr lang="en-IE" sz="2800" dirty="0"/>
              <a:t>Career meeting 1-1 with guidance counsellor </a:t>
            </a:r>
          </a:p>
          <a:p>
            <a:r>
              <a:rPr lang="en-IE" sz="2800" dirty="0"/>
              <a:t>Study Skills workshop </a:t>
            </a:r>
          </a:p>
          <a:p>
            <a:r>
              <a:rPr lang="en-IE" sz="2800" dirty="0"/>
              <a:t>Open days</a:t>
            </a:r>
          </a:p>
          <a:p>
            <a:r>
              <a:rPr lang="en-IE" sz="2800" dirty="0"/>
              <a:t>Student Wellbeing 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340193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C4B55-0CA3-433C-9D22-FCA072EC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33" y="669363"/>
            <a:ext cx="5405547" cy="5534211"/>
          </a:xfrm>
        </p:spPr>
        <p:txBody>
          <a:bodyPr anchor="ctr">
            <a:normAutofit fontScale="92500" lnSpcReduction="10000"/>
          </a:bodyPr>
          <a:lstStyle/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366 points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 eligible HEAR applicant could be offered a place with a lower points score e.g.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 points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programme requirements 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HEAR reduced points offer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650081" lvl="1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number of places 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course</a:t>
            </a:r>
          </a:p>
          <a:p>
            <a:pPr marL="650081" lvl="1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reserved HEAR places 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course</a:t>
            </a:r>
          </a:p>
          <a:p>
            <a:pPr marL="650081" lvl="1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HEAR eligible applicants </a:t>
            </a: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competing for these reserved places.</a:t>
            </a:r>
          </a:p>
          <a:p>
            <a:pPr marL="650081" lvl="1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I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HEAR places can vary every year.</a:t>
            </a:r>
          </a:p>
          <a:p>
            <a:pPr marL="278606" indent="-278606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many colleges such as UCD, Maynooth, DCU </a:t>
            </a:r>
            <a:r>
              <a:rPr lang="en-IE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would need a minimum 300 points to be eligible</a:t>
            </a:r>
          </a:p>
          <a:p>
            <a:pPr>
              <a:lnSpc>
                <a:spcPct val="90000"/>
              </a:lnSpc>
            </a:pPr>
            <a:endParaRPr lang="en-IE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99DBE-30D0-41A6-8E9A-A60AA82E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9000"/>
            <a:ext cx="3028377" cy="2782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38889-166F-471F-8510-41BE9D3F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73606"/>
            <a:ext cx="3028378" cy="26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8827-107D-4205-B0B5-1A78EF1A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509120"/>
            <a:ext cx="2401025" cy="2160240"/>
          </a:xfrm>
        </p:spPr>
        <p:txBody>
          <a:bodyPr anchor="b">
            <a:noAutofit/>
          </a:bodyPr>
          <a:lstStyle/>
          <a:p>
            <a:pPr algn="l"/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You need to meet a combination of factors </a:t>
            </a:r>
            <a:r>
              <a:rPr lang="en-GB" sz="2800" dirty="0" err="1">
                <a:solidFill>
                  <a:srgbClr val="FFFFFF"/>
                </a:solidFill>
              </a:rPr>
              <a:t>e.g</a:t>
            </a:r>
            <a:r>
              <a:rPr lang="en-GB" sz="2800" dirty="0">
                <a:solidFill>
                  <a:srgbClr val="FFFFFF"/>
                </a:solidFill>
              </a:rPr>
              <a:t> 1+2 and 3,4,5</a:t>
            </a:r>
            <a:endParaRPr lang="en-IE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56F0-CB36-4099-AFDE-8A30D98B7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411" y="188640"/>
            <a:ext cx="5415548" cy="655272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GB" sz="1700" dirty="0"/>
          </a:p>
          <a:p>
            <a:r>
              <a:rPr lang="en-GB" sz="2600" dirty="0"/>
              <a:t>1. Was your household income on or below €46,790 in </a:t>
            </a:r>
            <a:r>
              <a:rPr lang="en-GB" sz="2600" dirty="0">
                <a:solidFill>
                  <a:srgbClr val="FF0000"/>
                </a:solidFill>
              </a:rPr>
              <a:t>2022</a:t>
            </a:r>
            <a:r>
              <a:rPr lang="en-GB" sz="2600" dirty="0"/>
              <a:t>?</a:t>
            </a:r>
          </a:p>
          <a:p>
            <a:r>
              <a:rPr lang="en-GB" sz="2600" dirty="0"/>
              <a:t>2. Do you or your family have a Medical Card/GP Visit Card that was in date on 31/12/2023?</a:t>
            </a:r>
          </a:p>
          <a:p>
            <a:r>
              <a:rPr lang="en-GB" sz="2600" dirty="0"/>
              <a:t>3. Did your parents/guardians receive a means-tested social welfare payment for at least 26 weeks in </a:t>
            </a:r>
            <a:r>
              <a:rPr lang="en-GB" sz="2600" dirty="0">
                <a:solidFill>
                  <a:srgbClr val="FF0000"/>
                </a:solidFill>
              </a:rPr>
              <a:t>2022</a:t>
            </a:r>
            <a:r>
              <a:rPr lang="en-GB" sz="2600" dirty="0"/>
              <a:t>?</a:t>
            </a:r>
          </a:p>
          <a:p>
            <a:r>
              <a:rPr lang="en-GB" sz="2600" dirty="0"/>
              <a:t>4. Is your parents’ or guardians’ employment status underrepresented in Higher Education?</a:t>
            </a:r>
          </a:p>
          <a:p>
            <a:r>
              <a:rPr lang="en-GB" sz="2600" dirty="0"/>
              <a:t>5. </a:t>
            </a:r>
            <a:r>
              <a:rPr lang="en-GB" sz="2600" dirty="0">
                <a:solidFill>
                  <a:srgbClr val="FF0000"/>
                </a:solidFill>
              </a:rPr>
              <a:t>Have you attended a DEIS second level school for five years? ( KCC is not a </a:t>
            </a:r>
            <a:r>
              <a:rPr lang="en-GB" sz="2600" dirty="0" err="1">
                <a:solidFill>
                  <a:srgbClr val="FF0000"/>
                </a:solidFill>
              </a:rPr>
              <a:t>Deis</a:t>
            </a:r>
            <a:r>
              <a:rPr lang="en-GB" sz="2600" dirty="0">
                <a:solidFill>
                  <a:srgbClr val="FF0000"/>
                </a:solidFill>
              </a:rPr>
              <a:t> school) </a:t>
            </a:r>
          </a:p>
          <a:p>
            <a:r>
              <a:rPr lang="en-GB" sz="2600" dirty="0"/>
              <a:t>6. Do you live in an area of concentrated disadvantage?</a:t>
            </a:r>
          </a:p>
          <a:p>
            <a:r>
              <a:rPr lang="en-GB" sz="1600" dirty="0" err="1">
                <a:hlinkClick r:id="rId2"/>
              </a:rPr>
              <a:t>Pobal</a:t>
            </a:r>
            <a:r>
              <a:rPr lang="en-GB" sz="1600" dirty="0">
                <a:hlinkClick r:id="rId2"/>
              </a:rPr>
              <a:t> HP Deprivation Indices</a:t>
            </a:r>
            <a:endParaRPr lang="en-IE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CB236-2309-48A2-AF50-388BBA2B9730}"/>
              </a:ext>
            </a:extLst>
          </p:cNvPr>
          <p:cNvSpPr txBox="1"/>
          <p:nvPr/>
        </p:nvSpPr>
        <p:spPr>
          <a:xfrm>
            <a:off x="251520" y="188640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Should I apply to HEAR?</a:t>
            </a:r>
            <a:br>
              <a:rPr lang="en-GB" sz="2800" dirty="0">
                <a:solidFill>
                  <a:srgbClr val="FFFFFF"/>
                </a:solidFill>
              </a:rPr>
            </a:b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5510-5FDD-AF33-EFE6-03D3D49F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" y="1632218"/>
            <a:ext cx="3283645" cy="2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3FAE-5650-4E0F-BCA3-AC95742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endParaRPr lang="en-IE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E82E-4918-40CD-8581-8FD314EF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116632"/>
            <a:ext cx="5791373" cy="6552728"/>
          </a:xfrm>
        </p:spPr>
        <p:txBody>
          <a:bodyPr anchor="ctr">
            <a:normAutofit fontScale="92500" lnSpcReduction="10000"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IE" sz="2800" dirty="0"/>
              <a:t>All students have a comprehensive PowerPoint on HEAR/DARE on their OneNote </a:t>
            </a:r>
          </a:p>
          <a:p>
            <a:r>
              <a:rPr lang="en-IE" sz="2800" dirty="0"/>
              <a:t>Must apply for HEAR on </a:t>
            </a:r>
            <a:r>
              <a:rPr lang="en-IE" sz="2800" dirty="0">
                <a:solidFill>
                  <a:srgbClr val="FF0000"/>
                </a:solidFill>
              </a:rPr>
              <a:t>CAO website </a:t>
            </a:r>
            <a:r>
              <a:rPr lang="en-IE" sz="2800" dirty="0"/>
              <a:t>by 1</a:t>
            </a:r>
            <a:r>
              <a:rPr lang="en-IE" sz="2800" baseline="30000" dirty="0"/>
              <a:t>st</a:t>
            </a:r>
            <a:r>
              <a:rPr lang="en-IE" sz="2800" dirty="0"/>
              <a:t> March. (CAO deadline 1</a:t>
            </a:r>
            <a:r>
              <a:rPr lang="en-IE" sz="2800" baseline="30000" dirty="0"/>
              <a:t>st</a:t>
            </a:r>
            <a:r>
              <a:rPr lang="en-IE" sz="2800" dirty="0"/>
              <a:t> Feb) </a:t>
            </a:r>
          </a:p>
          <a:p>
            <a:r>
              <a:rPr lang="en-IE" sz="2800" dirty="0"/>
              <a:t>All documents need to be with the CAO no later than </a:t>
            </a:r>
            <a:r>
              <a:rPr lang="en-IE" sz="2800" dirty="0">
                <a:solidFill>
                  <a:srgbClr val="C00000"/>
                </a:solidFill>
              </a:rPr>
              <a:t>15th March 2024</a:t>
            </a:r>
            <a:r>
              <a:rPr lang="en-IE" sz="2800" dirty="0"/>
              <a:t>– start gathering required documents as soon as possible</a:t>
            </a:r>
          </a:p>
          <a:p>
            <a:endParaRPr lang="en-IE" sz="2800" dirty="0"/>
          </a:p>
          <a:p>
            <a:r>
              <a:rPr lang="en-IE" sz="2800" dirty="0"/>
              <a:t>Further information and all handbooks can be found on the following link: </a:t>
            </a:r>
            <a:r>
              <a:rPr lang="en-IE" sz="2800" dirty="0">
                <a:hlinkClick r:id="rId2"/>
              </a:rPr>
              <a:t>www.accesscollege.ie</a:t>
            </a:r>
            <a:endParaRPr lang="en-IE" sz="2800" dirty="0"/>
          </a:p>
          <a:p>
            <a:endParaRPr lang="en-IE" sz="2800" dirty="0"/>
          </a:p>
          <a:p>
            <a:r>
              <a:rPr lang="en-US" sz="1600" dirty="0">
                <a:hlinkClick r:id="rId3"/>
              </a:rPr>
              <a:t>Application Guides, Resources and Forms - Access College</a:t>
            </a:r>
            <a:endParaRPr lang="en-GB" sz="2900" dirty="0"/>
          </a:p>
          <a:p>
            <a:endParaRPr lang="en-IE" sz="17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E0E3A-91B2-4266-89B2-F3762F3FC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80" y="485890"/>
            <a:ext cx="2577093" cy="38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0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833C-6390-43A9-A8BC-8A5B59DC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Last years presentation</a:t>
            </a:r>
            <a:br>
              <a:rPr lang="en-GB" sz="2800" dirty="0"/>
            </a:br>
            <a:r>
              <a:rPr lang="en-US" sz="2800" b="0" i="0" dirty="0">
                <a:solidFill>
                  <a:srgbClr val="000000"/>
                </a:solidFill>
                <a:effectLst/>
              </a:rPr>
              <a:t>HEAR Application Information Session 2024 will take place online on Saturday 13th January </a:t>
            </a:r>
            <a:r>
              <a:rPr lang="en-US" sz="2800" dirty="0">
                <a:solidFill>
                  <a:srgbClr val="000000"/>
                </a:solidFill>
              </a:rPr>
              <a:t>2024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</a:t>
            </a:r>
            <a:endParaRPr lang="en-GB" sz="3200" dirty="0"/>
          </a:p>
        </p:txBody>
      </p:sp>
      <p:pic>
        <p:nvPicPr>
          <p:cNvPr id="6" name="Online Media 5" title="HEAR Scheme Information Webinar 2023">
            <a:hlinkClick r:id="" action="ppaction://media"/>
            <a:extLst>
              <a:ext uri="{FF2B5EF4-FFF2-40B4-BE49-F238E27FC236}">
                <a16:creationId xmlns:a16="http://schemas.microsoft.com/office/drawing/2014/main" id="{6F6D026D-E215-AA1B-EECA-AAABE87C91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3" y="1290109"/>
            <a:ext cx="7483663" cy="235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9705"/>
            <a:ext cx="8408135" cy="4177812"/>
          </a:xfrm>
        </p:spPr>
        <p:txBody>
          <a:bodyPr/>
          <a:lstStyle/>
          <a:p>
            <a:pPr marL="609615" indent="-609615">
              <a:buNone/>
            </a:pPr>
            <a:r>
              <a:rPr lang="en-GB" sz="2400" dirty="0">
                <a:latin typeface="Myriad Pro" pitchFamily="34" charset="0"/>
              </a:rPr>
              <a:t> </a:t>
            </a:r>
          </a:p>
          <a:p>
            <a:pPr marL="609615" indent="-609615"/>
            <a:endParaRPr lang="en-GB" sz="2400" dirty="0">
              <a:latin typeface="Myriad Pro" pitchFamily="34" charset="0"/>
            </a:endParaRPr>
          </a:p>
          <a:p>
            <a:pPr marL="609615" indent="-609615"/>
            <a:endParaRPr lang="en-GB" sz="1846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1" y="3804351"/>
            <a:ext cx="7844563" cy="18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20771" y="1600654"/>
            <a:ext cx="5345722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215" dirty="0">
                <a:solidFill>
                  <a:prstClr val="black"/>
                </a:solidFill>
              </a:rPr>
              <a:t>The </a:t>
            </a:r>
            <a:r>
              <a:rPr lang="en-IE" sz="2215" b="1" dirty="0">
                <a:solidFill>
                  <a:prstClr val="black"/>
                </a:solidFill>
              </a:rPr>
              <a:t>Disability Access Route to Education (DARE) </a:t>
            </a:r>
            <a:r>
              <a:rPr lang="en-IE" sz="2215" dirty="0"/>
              <a:t>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7805" y="4050386"/>
            <a:ext cx="5978769" cy="14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IE" sz="2215" dirty="0">
                <a:solidFill>
                  <a:prstClr val="white"/>
                </a:solidFill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en-IE" sz="9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960" y="574403"/>
            <a:ext cx="4278321" cy="6605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6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DARE?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2711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6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7C440E-3EED-2835-3A2A-7E0BA214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DARE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0D67A8-C429-3DEA-41D1-07D5CC2BFE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425B4C-90DC-9ADD-00A9-648CDFE00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F98BA-C34D-04A0-B97A-FA91C719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82426"/>
            <a:ext cx="4572000" cy="5165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D7B41-6135-77A6-6697-E381609B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417638"/>
            <a:ext cx="4388295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93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4" y="1734291"/>
            <a:ext cx="7157928" cy="40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661" y="512655"/>
            <a:ext cx="8468751" cy="12286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6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 eligible for consideration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548" y="1870946"/>
            <a:ext cx="832986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4941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  </a:t>
            </a:r>
            <a:r>
              <a:rPr lang="en-GB" sz="1600" dirty="0">
                <a:solidFill>
                  <a:prstClr val="black"/>
                </a:solidFill>
              </a:rPr>
              <a:t>Autistic Spectrum Disorders (including Asperger’s Syndrome)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ADD / ADHD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Blind / Vision Impaired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Deaf / Hard of Hearing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DCD – Dyspraxia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      Dyslexia/Significant Literacy Difficulties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      Dyscalculia/Significant Numeracy difficulties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Mental Health Condition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	Neurological Condition (Incl. Brain Injury &amp; Epilepsy,)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      Physical Disability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     Speech &amp; Language Communication Disorder</a:t>
            </a:r>
          </a:p>
          <a:p>
            <a:pPr marL="593491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      Significant Ongoing Illness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2711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7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0141" y="743661"/>
            <a:ext cx="5489489" cy="61677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408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 Impact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98" y="2392816"/>
            <a:ext cx="7794415" cy="32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141" y="1684746"/>
            <a:ext cx="7443816" cy="7217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2045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your disability impacted on a combination of the following?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3" y="5675503"/>
            <a:ext cx="8440615" cy="675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4B0D6-ACF6-B6F9-99C8-417B7F3F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7" y="2452243"/>
            <a:ext cx="8791226" cy="39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153" y="519883"/>
            <a:ext cx="7466257" cy="6605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6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DARE Eligibility Criteria?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8" y="3452488"/>
            <a:ext cx="7596554" cy="9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765" y="3452488"/>
            <a:ext cx="7352318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>
              <a:buFont typeface="Arial" panose="020B0604020202020204" pitchFamily="34" charset="0"/>
              <a:buChar char="•"/>
            </a:pPr>
            <a:r>
              <a:rPr lang="en-IE" sz="1846" dirty="0">
                <a:solidFill>
                  <a:prstClr val="black"/>
                </a:solidFill>
              </a:rPr>
              <a:t>To be eligible for DARE you must meet </a:t>
            </a:r>
            <a:r>
              <a:rPr lang="en-IE" sz="2215" b="1" dirty="0">
                <a:solidFill>
                  <a:prstClr val="black"/>
                </a:solidFill>
              </a:rPr>
              <a:t>both</a:t>
            </a:r>
            <a:r>
              <a:rPr lang="en-IE" sz="1846" dirty="0">
                <a:solidFill>
                  <a:prstClr val="black"/>
                </a:solidFill>
              </a:rPr>
              <a:t> the DARE </a:t>
            </a:r>
            <a:r>
              <a:rPr lang="en-IE" sz="2215" b="1" dirty="0">
                <a:solidFill>
                  <a:prstClr val="black"/>
                </a:solidFill>
              </a:rPr>
              <a:t>educational impact </a:t>
            </a:r>
            <a:r>
              <a:rPr lang="en-IE" sz="1846" dirty="0">
                <a:solidFill>
                  <a:prstClr val="black"/>
                </a:solidFill>
              </a:rPr>
              <a:t>criteria and </a:t>
            </a:r>
            <a:r>
              <a:rPr lang="en-IE" sz="1846" b="1" dirty="0">
                <a:solidFill>
                  <a:prstClr val="black"/>
                </a:solidFill>
              </a:rPr>
              <a:t>DARE </a:t>
            </a:r>
            <a:r>
              <a:rPr lang="en-IE" sz="2215" b="1" dirty="0">
                <a:solidFill>
                  <a:prstClr val="black"/>
                </a:solidFill>
              </a:rPr>
              <a:t>evidence of disability</a:t>
            </a:r>
            <a:r>
              <a:rPr lang="en-IE" sz="2215" dirty="0">
                <a:solidFill>
                  <a:prstClr val="black"/>
                </a:solidFill>
              </a:rPr>
              <a:t> </a:t>
            </a:r>
            <a:r>
              <a:rPr lang="en-IE" sz="2215" b="1" dirty="0">
                <a:solidFill>
                  <a:prstClr val="black"/>
                </a:solidFill>
              </a:rPr>
              <a:t>criteria</a:t>
            </a:r>
            <a:r>
              <a:rPr lang="en-IE" sz="1846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14" y="4236315"/>
            <a:ext cx="7532386" cy="16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4793" y="4382953"/>
            <a:ext cx="5978769" cy="147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IE" sz="2215" dirty="0">
                <a:solidFill>
                  <a:prstClr val="white"/>
                </a:solidFill>
              </a:rPr>
              <a:t>Applicants must provide the required evidence of their disability and provide an Educational Impact Statement from their school to be considered for DARE.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en-IE" sz="92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52" y="1300148"/>
            <a:ext cx="6471574" cy="1908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2711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34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9A91-B3D1-4754-1821-3F39E95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643F-16BD-FD8A-C75E-909ADEDC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13D49-02F9-A8C3-F993-8258553F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54"/>
            <a:ext cx="9144000" cy="6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IE" b="1" u="sng">
                <a:solidFill>
                  <a:schemeClr val="bg1"/>
                </a:solidFill>
              </a:rPr>
              <a:t>What is the CAO?</a:t>
            </a:r>
          </a:p>
        </p:txBody>
      </p:sp>
      <p:pic>
        <p:nvPicPr>
          <p:cNvPr id="4" name="Picture 2" descr="First round CAO offers to be released this afternoon | NorthernSound">
            <a:extLst>
              <a:ext uri="{FF2B5EF4-FFF2-40B4-BE49-F238E27FC236}">
                <a16:creationId xmlns:a16="http://schemas.microsoft.com/office/drawing/2014/main" id="{B2871F64-5291-4967-B04F-1EC15200D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6" b="3"/>
          <a:stretch/>
        </p:blipFill>
        <p:spPr bwMode="auto">
          <a:xfrm>
            <a:off x="630936" y="2516777"/>
            <a:ext cx="3653032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2204865"/>
            <a:ext cx="4320480" cy="397209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E" sz="2400" dirty="0">
                <a:solidFill>
                  <a:srgbClr val="FF0000"/>
                </a:solidFill>
              </a:rPr>
              <a:t>What is the CAO?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sz="2400" dirty="0"/>
              <a:t>Central Applications Office for applications to </a:t>
            </a:r>
            <a:r>
              <a:rPr lang="en-IE" sz="2400" b="1" dirty="0"/>
              <a:t>3</a:t>
            </a:r>
            <a:r>
              <a:rPr lang="en-IE" sz="2400" b="1" baseline="30000" dirty="0"/>
              <a:t>rd</a:t>
            </a:r>
            <a:r>
              <a:rPr lang="en-IE" sz="2400" b="1" dirty="0"/>
              <a:t> level higher Education</a:t>
            </a:r>
            <a:r>
              <a:rPr lang="en-IE" sz="2400" dirty="0"/>
              <a:t> (level 6,7,8 courses) </a:t>
            </a:r>
            <a:r>
              <a:rPr lang="en-IE" sz="2400" b="1" dirty="0"/>
              <a:t>colleges/universities </a:t>
            </a:r>
            <a:r>
              <a:rPr lang="en-IE" sz="2400" dirty="0"/>
              <a:t>in Ireland</a:t>
            </a:r>
          </a:p>
          <a:p>
            <a:pPr marL="0" indent="0">
              <a:lnSpc>
                <a:spcPct val="90000"/>
              </a:lnSpc>
              <a:buNone/>
            </a:pPr>
            <a:endParaRPr lang="en-IE" sz="2400" dirty="0"/>
          </a:p>
          <a:p>
            <a:pPr>
              <a:lnSpc>
                <a:spcPct val="90000"/>
              </a:lnSpc>
            </a:pPr>
            <a:r>
              <a:rPr lang="en-IE" sz="2400" dirty="0">
                <a:solidFill>
                  <a:srgbClr val="FF0000"/>
                </a:solidFill>
              </a:rPr>
              <a:t>What do they do?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b="0" i="0" u="none" strike="noStrike" baseline="0" dirty="0"/>
              <a:t>The CAO process all the applications, they issue offers of places and then record acceptances for the colleges to their undergraduate courses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6380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F519-3127-CAF7-5B7F-69CAF06C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909A-8230-F1DA-438D-F6BC0E98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4359E-0440-D473-68AA-FD36B6F9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8" y="517281"/>
            <a:ext cx="8752268" cy="58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5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2E1D-5D44-6B83-9B18-352F24E2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C1DD-B01C-1C62-75CB-703F9C703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B3F6A-30EA-E84B-0DB6-FF2B878A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6788"/>
            <a:ext cx="9143999" cy="2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01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0D88-F45A-9E54-1DD6-62A25418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Supplementary Information Form (SIF)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B2ED-644F-71E6-3926-2E3ECC1A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Section A: Application Information </a:t>
            </a:r>
            <a:r>
              <a:rPr lang="en-GB" dirty="0"/>
              <a:t>(personal statement on impact of disability on schooling) </a:t>
            </a:r>
          </a:p>
          <a:p>
            <a:pPr marL="0" indent="0">
              <a:buNone/>
            </a:pPr>
            <a:r>
              <a:rPr lang="en-GB" dirty="0"/>
              <a:t>Completed by student by 17:00 on 1</a:t>
            </a:r>
            <a:r>
              <a:rPr lang="en-GB" baseline="30000" dirty="0"/>
              <a:t>st</a:t>
            </a:r>
            <a:r>
              <a:rPr lang="en-GB" dirty="0"/>
              <a:t> March 2024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Section B: Educational Impact Statement</a:t>
            </a:r>
          </a:p>
          <a:p>
            <a:pPr marL="0" indent="0">
              <a:buNone/>
            </a:pPr>
            <a:r>
              <a:rPr lang="en-GB" dirty="0"/>
              <a:t>Educational Impact Statement completed by your school and send to CAO to arrive by 17:00 15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Section C: Evidence Of Disability</a:t>
            </a:r>
          </a:p>
          <a:p>
            <a:pPr marL="0" indent="0">
              <a:buNone/>
            </a:pPr>
            <a:r>
              <a:rPr lang="en-GB" dirty="0"/>
              <a:t>Completed by the appropriate professional. Send to CAO to arrive by 17:00 15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Section D: School Statement</a:t>
            </a:r>
          </a:p>
          <a:p>
            <a:pPr marL="0" indent="0">
              <a:buNone/>
            </a:pPr>
            <a:r>
              <a:rPr lang="en-GB" dirty="0"/>
              <a:t>Where applying under the Dyslexia/Significant Learning Difficulties category, applications who do not have a Psychological Report identifying Dyslexia should submit Section D. Send to CAO by 15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510640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8B11-1109-2E3B-87D0-08CB0B05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A – On CAO – Completed by Student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5AACA4-51BB-4679-A7B6-679271913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88840"/>
            <a:ext cx="8229600" cy="48691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B779F1-C2CE-BBEE-8246-1BA68045C224}"/>
              </a:ext>
            </a:extLst>
          </p:cNvPr>
          <p:cNvSpPr/>
          <p:nvPr/>
        </p:nvSpPr>
        <p:spPr>
          <a:xfrm>
            <a:off x="174173" y="1615108"/>
            <a:ext cx="8538320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90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519-6A49-ECFB-4961-C35BAC52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all DARE Forms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8A22-708F-771E-5564-D998822D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Central Applications Office (cao.ie)</a:t>
            </a:r>
            <a:endParaRPr lang="en-GB" dirty="0"/>
          </a:p>
          <a:p>
            <a:endParaRPr lang="en-GB" dirty="0"/>
          </a:p>
          <a:p>
            <a:r>
              <a:rPr lang="en-GB" dirty="0"/>
              <a:t>DARE Handbook </a:t>
            </a:r>
          </a:p>
          <a:p>
            <a:r>
              <a:rPr lang="en-GB" dirty="0">
                <a:hlinkClick r:id="rId3"/>
              </a:rPr>
              <a:t>DARE-2024-Handbook-WEB-NEW.pdf (accesscollege.ie)</a:t>
            </a:r>
            <a:endParaRPr lang="en-GB" dirty="0"/>
          </a:p>
          <a:p>
            <a:endParaRPr lang="en-GB" dirty="0"/>
          </a:p>
          <a:p>
            <a:r>
              <a:rPr lang="en-US" dirty="0">
                <a:hlinkClick r:id="rId4"/>
              </a:rPr>
              <a:t>Application Guides, Resources and Forms - Access College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632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4625-7E89-46C7-88BE-3DA29D7C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Last years presentation- </a:t>
            </a:r>
            <a:br>
              <a:rPr lang="en-GB" sz="2400" dirty="0"/>
            </a:br>
            <a:r>
              <a:rPr lang="en-US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 DARE Application Information Session will take place 13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January 2024 </a:t>
            </a:r>
            <a:endParaRPr lang="en-GB" sz="2400" dirty="0"/>
          </a:p>
        </p:txBody>
      </p:sp>
      <p:pic>
        <p:nvPicPr>
          <p:cNvPr id="5" name="Online Media 4" title="DARE Scheme Information Webinar 2023">
            <a:hlinkClick r:id="" action="ppaction://media"/>
            <a:extLst>
              <a:ext uri="{FF2B5EF4-FFF2-40B4-BE49-F238E27FC236}">
                <a16:creationId xmlns:a16="http://schemas.microsoft.com/office/drawing/2014/main" id="{196E0E25-212A-60F3-CAFB-2F1042081F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558" y="550839"/>
            <a:ext cx="6887110" cy="66050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692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Remember…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3" y="1307279"/>
            <a:ext cx="8205298" cy="44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3795" y="1382319"/>
            <a:ext cx="7064692" cy="4055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1846" dirty="0">
                <a:solidFill>
                  <a:prstClr val="black"/>
                </a:solidFill>
              </a:rPr>
              <a:t> </a:t>
            </a:r>
            <a:r>
              <a:rPr lang="en-IE" sz="4616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You can apply to both </a:t>
            </a:r>
            <a:br>
              <a:rPr lang="en-IE" sz="4616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</a:br>
            <a:br>
              <a:rPr lang="en-IE" sz="2308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</a:br>
            <a:r>
              <a:rPr lang="en-IE" sz="7385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DARE &amp; HEAR</a:t>
            </a:r>
          </a:p>
          <a:p>
            <a:pPr lvl="0" algn="ctr"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846" b="1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lvl="0"/>
            <a:r>
              <a:rPr lang="en-IE" sz="2769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Applicants who are both DARE and HEAR eligible </a:t>
            </a:r>
            <a:r>
              <a:rPr lang="en-IE" sz="2954" dirty="0">
                <a:solidFill>
                  <a:prstClr val="black"/>
                </a:solidFill>
              </a:rPr>
              <a:t>will be prioritised by colleges when allocating reduced points places.</a:t>
            </a:r>
            <a:endParaRPr lang="en-IE" sz="2769" b="1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2711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5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C6B0-42F7-4C41-AD97-7B55D014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b="1" dirty="0"/>
              <a:t>Post Leaving Certificate Course – Colleges of Further Education  </a:t>
            </a:r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8666E33-D64F-4FA5-BB76-36593E7FA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033792"/>
              </p:ext>
            </p:extLst>
          </p:nvPr>
        </p:nvGraphicFramePr>
        <p:xfrm>
          <a:off x="-1" y="1556792"/>
          <a:ext cx="4959093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ome - BCFE">
            <a:extLst>
              <a:ext uri="{FF2B5EF4-FFF2-40B4-BE49-F238E27FC236}">
                <a16:creationId xmlns:a16="http://schemas.microsoft.com/office/drawing/2014/main" id="{9A84F0DC-E74E-4F4B-B7F9-D435EB0E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28" y="1708606"/>
            <a:ext cx="2548058" cy="14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Welcome">
            <a:extLst>
              <a:ext uri="{FF2B5EF4-FFF2-40B4-BE49-F238E27FC236}">
                <a16:creationId xmlns:a16="http://schemas.microsoft.com/office/drawing/2014/main" id="{853FC744-CB66-4F05-8220-99140983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56" y="3184121"/>
            <a:ext cx="2943225" cy="11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Dunboyne College of Further Education, Dunboyne, Meath">
            <a:extLst>
              <a:ext uri="{FF2B5EF4-FFF2-40B4-BE49-F238E27FC236}">
                <a16:creationId xmlns:a16="http://schemas.microsoft.com/office/drawing/2014/main" id="{8818009C-7D4E-42C4-BB63-61DDFD9F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80" y="4393261"/>
            <a:ext cx="1696929" cy="14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cfe-login | Inchicore College of Further Education">
            <a:extLst>
              <a:ext uri="{FF2B5EF4-FFF2-40B4-BE49-F238E27FC236}">
                <a16:creationId xmlns:a16="http://schemas.microsoft.com/office/drawing/2014/main" id="{6A7E61E6-2B80-434C-AD14-95A2CE63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3" y="1774724"/>
            <a:ext cx="1334035" cy="11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Whitehall College of Further Education">
            <a:extLst>
              <a:ext uri="{FF2B5EF4-FFF2-40B4-BE49-F238E27FC236}">
                <a16:creationId xmlns:a16="http://schemas.microsoft.com/office/drawing/2014/main" id="{E7C43DB0-8E52-48BB-81A0-02FE5B4E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0" y="4469279"/>
            <a:ext cx="144303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9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>
                  <a:lumMod val="65000"/>
                  <a:lumOff val="35000"/>
                </a:srgb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>
                  <a:lumMod val="65000"/>
                  <a:lumOff val="35000"/>
                </a:srgb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857250"/>
            <a:ext cx="4491770" cy="51435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>
                  <a:lumMod val="65000"/>
                  <a:lumOff val="35000"/>
                </a:srgb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286" y="857250"/>
            <a:ext cx="4491764" cy="51435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6300" y="857250"/>
            <a:ext cx="4457700" cy="51435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0000">
                  <a:lumMod val="65000"/>
                  <a:lumOff val="35000"/>
                </a:srgb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BD24D-12BC-454D-9E6B-9915B196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297494"/>
            <a:ext cx="3714750" cy="124843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Who is PLC for?</a:t>
            </a:r>
          </a:p>
        </p:txBody>
      </p:sp>
      <p:pic>
        <p:nvPicPr>
          <p:cNvPr id="1026" name="Picture 2" descr="Post Leaving Cert Courses - PLC Courses">
            <a:extLst>
              <a:ext uri="{FF2B5EF4-FFF2-40B4-BE49-F238E27FC236}">
                <a16:creationId xmlns:a16="http://schemas.microsoft.com/office/drawing/2014/main" id="{9BA25728-FA43-4303-97F8-F4C55F68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3478A-6947-4DE6-AA62-E51F62E6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336007"/>
            <a:ext cx="4569714" cy="3541265"/>
          </a:xfrm>
        </p:spPr>
        <p:txBody>
          <a:bodyPr>
            <a:normAutofit lnSpcReduction="10000"/>
          </a:bodyPr>
          <a:lstStyle/>
          <a:p>
            <a:r>
              <a:rPr lang="en-IE" sz="2200" dirty="0">
                <a:solidFill>
                  <a:schemeClr val="tx2"/>
                </a:solidFill>
              </a:rPr>
              <a:t>Students not ready/unsure about college </a:t>
            </a:r>
          </a:p>
          <a:p>
            <a:r>
              <a:rPr lang="en-IE" sz="2200" dirty="0">
                <a:solidFill>
                  <a:schemeClr val="tx2"/>
                </a:solidFill>
              </a:rPr>
              <a:t>Students who want to access college through the “Higher Education Links Scheme” </a:t>
            </a:r>
          </a:p>
          <a:p>
            <a:r>
              <a:rPr lang="en-IE" sz="2200" dirty="0">
                <a:solidFill>
                  <a:schemeClr val="tx2"/>
                </a:solidFill>
              </a:rPr>
              <a:t>Want to discover a vocational(work) area of interest </a:t>
            </a:r>
          </a:p>
          <a:p>
            <a:r>
              <a:rPr lang="en-IE" sz="2200" dirty="0">
                <a:solidFill>
                  <a:schemeClr val="tx2"/>
                </a:solidFill>
              </a:rPr>
              <a:t>Small class sizes </a:t>
            </a:r>
          </a:p>
          <a:p>
            <a:r>
              <a:rPr lang="en-IE" sz="2200" dirty="0">
                <a:solidFill>
                  <a:schemeClr val="tx2"/>
                </a:solidFill>
              </a:rPr>
              <a:t>Leaving Cert Applied students</a:t>
            </a:r>
            <a:r>
              <a:rPr lang="en-IE" sz="1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C80E-746F-448C-ACAA-92DBD5578ACA}"/>
              </a:ext>
            </a:extLst>
          </p:cNvPr>
          <p:cNvSpPr txBox="1"/>
          <p:nvPr/>
        </p:nvSpPr>
        <p:spPr>
          <a:xfrm>
            <a:off x="164604" y="4437112"/>
            <a:ext cx="4047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Most PLC courses have 8 modules and you would need at </a:t>
            </a:r>
            <a:r>
              <a:rPr lang="en-IE" b="1" dirty="0">
                <a:solidFill>
                  <a:schemeClr val="bg1"/>
                </a:solidFill>
              </a:rPr>
              <a:t>least 5 distinctions </a:t>
            </a:r>
            <a:r>
              <a:rPr lang="en-IE" dirty="0">
                <a:solidFill>
                  <a:schemeClr val="bg1"/>
                </a:solidFill>
              </a:rPr>
              <a:t>to use this award to progress into college 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Some places are very competitive so you might need up to </a:t>
            </a:r>
            <a:r>
              <a:rPr lang="en-IE" b="1" dirty="0">
                <a:solidFill>
                  <a:schemeClr val="bg1"/>
                </a:solidFill>
              </a:rPr>
              <a:t>8 distinctions</a:t>
            </a:r>
          </a:p>
        </p:txBody>
      </p:sp>
    </p:spTree>
    <p:extLst>
      <p:ext uri="{BB962C8B-B14F-4D97-AF65-F5344CB8AC3E}">
        <p14:creationId xmlns:p14="http://schemas.microsoft.com/office/powerpoint/2010/main" val="2421918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UCAS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endParaRPr lang="en-IE" dirty="0"/>
          </a:p>
          <a:p>
            <a:r>
              <a:rPr lang="en-IE" dirty="0"/>
              <a:t>UCAS – Applications site for studying in the UK</a:t>
            </a:r>
          </a:p>
          <a:p>
            <a:r>
              <a:rPr lang="en-IE" dirty="0"/>
              <a:t>16</a:t>
            </a:r>
            <a:r>
              <a:rPr lang="en-IE" baseline="30000" dirty="0"/>
              <a:t>th</a:t>
            </a:r>
            <a:r>
              <a:rPr lang="en-IE" dirty="0"/>
              <a:t> October - Deadline for Medicine; Veterinary Medicine or Dentistry (require UCAT/MBAT exam)</a:t>
            </a:r>
          </a:p>
          <a:p>
            <a:r>
              <a:rPr lang="en-IE" dirty="0"/>
              <a:t>31</a:t>
            </a:r>
            <a:r>
              <a:rPr lang="en-IE" baseline="30000" dirty="0"/>
              <a:t>st</a:t>
            </a:r>
            <a:r>
              <a:rPr lang="en-IE" dirty="0"/>
              <a:t> January 6pm – all other courses</a:t>
            </a:r>
          </a:p>
          <a:p>
            <a:r>
              <a:rPr lang="en-IE" dirty="0"/>
              <a:t>Students will also need a </a:t>
            </a:r>
            <a:r>
              <a:rPr lang="en-IE" b="1" dirty="0"/>
              <a:t>reference and predicted grades</a:t>
            </a:r>
            <a:r>
              <a:rPr lang="en-IE" dirty="0"/>
              <a:t> submitted by a teacher</a:t>
            </a:r>
          </a:p>
          <a:p>
            <a:pPr lvl="0"/>
            <a:r>
              <a:rPr lang="en-IE" dirty="0"/>
              <a:t>Most degrees in England, Wales and Northern Ireland have tuition fees of  £3,500 to £9,000 sterling  per year.</a:t>
            </a:r>
          </a:p>
          <a:p>
            <a:pPr lvl="0"/>
            <a:r>
              <a:rPr lang="en-IE" dirty="0"/>
              <a:t>Some funded courses in NI e.g. Nursing, physio, Occupational therapy</a:t>
            </a:r>
          </a:p>
          <a:p>
            <a:pPr lvl="0"/>
            <a:r>
              <a:rPr lang="en-IE" dirty="0"/>
              <a:t>Can apply for UK student finance but will have to repay loans once start earning </a:t>
            </a:r>
          </a:p>
          <a:p>
            <a:pPr lvl="0"/>
            <a:endParaRPr lang="en-IE" dirty="0"/>
          </a:p>
          <a:p>
            <a:pPr lvl="0"/>
            <a:r>
              <a:rPr lang="en-US" dirty="0">
                <a:hlinkClick r:id="rId2"/>
              </a:rPr>
              <a:t>UCAS | At the heart of connecting people to higher education</a:t>
            </a:r>
            <a:endParaRPr lang="en-IE" dirty="0"/>
          </a:p>
        </p:txBody>
      </p:sp>
      <p:pic>
        <p:nvPicPr>
          <p:cNvPr id="4" name="Picture 3" descr="File:&lt;strong&gt;Big Ben&lt;/strong&gt; at sunrise, 2016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"/>
            <a:ext cx="634704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AD55-B942-494B-9BED-F64EB9A9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CAO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A19A1-4E8B-4121-9B87-DD96F4D6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204864"/>
            <a:ext cx="5419927" cy="4653136"/>
          </a:xfrm>
        </p:spPr>
        <p:txBody>
          <a:bodyPr>
            <a:normAutofit fontScale="92500" lnSpcReduction="10000"/>
          </a:bodyPr>
          <a:lstStyle/>
          <a:p>
            <a:r>
              <a:rPr lang="en-GB" sz="2100" dirty="0"/>
              <a:t>Now only digital copies available </a:t>
            </a:r>
          </a:p>
          <a:p>
            <a:pPr algn="l"/>
            <a:endParaRPr lang="en-GB" sz="21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GB" sz="2100" b="0" i="0" u="none" strike="noStrike" baseline="0" dirty="0">
                <a:solidFill>
                  <a:srgbClr val="000000"/>
                </a:solidFill>
              </a:rPr>
              <a:t>Section 1 - all the information needed to explain CAO process</a:t>
            </a:r>
          </a:p>
          <a:p>
            <a:pPr algn="l"/>
            <a:endParaRPr lang="en-GB" sz="21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GB" sz="2100" b="0" i="0" u="none" strike="noStrike" baseline="0" dirty="0">
                <a:solidFill>
                  <a:srgbClr val="000000"/>
                </a:solidFill>
              </a:rPr>
              <a:t>Section 2 – lists all available CAO courses (level 6,7,8) </a:t>
            </a:r>
          </a:p>
          <a:p>
            <a:pPr algn="l"/>
            <a:endParaRPr lang="en-GB" sz="2100" b="0" i="0" u="none" strike="noStrike" baseline="0" dirty="0">
              <a:solidFill>
                <a:srgbClr val="FF2600"/>
              </a:solidFill>
            </a:endParaRPr>
          </a:p>
          <a:p>
            <a:pPr algn="l"/>
            <a:r>
              <a:rPr lang="en-GB" sz="2100" b="0" i="0" u="none" strike="noStrike" baseline="0" dirty="0">
                <a:solidFill>
                  <a:srgbClr val="FF2600"/>
                </a:solidFill>
              </a:rPr>
              <a:t>www.cao.ie</a:t>
            </a:r>
          </a:p>
          <a:p>
            <a:pPr algn="l"/>
            <a:r>
              <a:rPr lang="en-GB" sz="2100" b="0" i="0" u="none" strike="noStrike" baseline="0" dirty="0">
                <a:solidFill>
                  <a:srgbClr val="FF2600"/>
                </a:solidFill>
              </a:rPr>
              <a:t>Parents section on website</a:t>
            </a:r>
          </a:p>
          <a:p>
            <a:pPr algn="l"/>
            <a:r>
              <a:rPr lang="en-GB" sz="1400" dirty="0">
                <a:hlinkClick r:id="rId2"/>
              </a:rPr>
              <a:t>Central Applications Office (cao.ie)</a:t>
            </a:r>
            <a:endParaRPr lang="en-GB" sz="2100" dirty="0">
              <a:solidFill>
                <a:srgbClr val="FF2600"/>
              </a:solidFill>
            </a:endParaRPr>
          </a:p>
          <a:p>
            <a:pPr algn="l"/>
            <a:r>
              <a:rPr lang="en-GB" sz="2100" dirty="0">
                <a:solidFill>
                  <a:srgbClr val="FF2600"/>
                </a:solidFill>
              </a:rPr>
              <a:t>Handbook can be downloaded: </a:t>
            </a:r>
          </a:p>
          <a:p>
            <a:pPr algn="l"/>
            <a:r>
              <a:rPr lang="en-GB" sz="1400" dirty="0">
                <a:hlinkClick r:id="rId3"/>
              </a:rPr>
              <a:t>Central Applications Office (cao.ie)</a:t>
            </a:r>
            <a:endParaRPr lang="en-GB" sz="2100" dirty="0"/>
          </a:p>
          <a:p>
            <a:pPr algn="l"/>
            <a:r>
              <a:rPr lang="en-GB" sz="2100" dirty="0"/>
              <a:t>All relevant links also on student OneNote/LC Guidance Updates on website</a:t>
            </a:r>
            <a:r>
              <a:rPr lang="en-GB" sz="1700" dirty="0"/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3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2977D0-4F9E-41F4-A389-9BC1F35AB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04" y="2869376"/>
            <a:ext cx="3382841" cy="3666960"/>
          </a:xfrm>
          <a:prstGeom prst="rect">
            <a:avLst/>
          </a:prstGeom>
        </p:spPr>
      </p:pic>
      <p:pic>
        <p:nvPicPr>
          <p:cNvPr id="1028" name="Picture 4" descr="Central Applications Office">
            <a:extLst>
              <a:ext uri="{FF2B5EF4-FFF2-40B4-BE49-F238E27FC236}">
                <a16:creationId xmlns:a16="http://schemas.microsoft.com/office/drawing/2014/main" id="{B04B0C2F-A44C-6092-89FE-B2D25811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722"/>
            <a:ext cx="2376264" cy="20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88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IE" dirty="0"/>
          </a:p>
          <a:p>
            <a:pPr lvl="0"/>
            <a:r>
              <a:rPr lang="en-IE" dirty="0"/>
              <a:t>1200 undergraduate programmes are now taught through English in European Universities </a:t>
            </a:r>
          </a:p>
          <a:p>
            <a:pPr lvl="0"/>
            <a:r>
              <a:rPr lang="en-IE" dirty="0"/>
              <a:t>European fees – there are no fees in Scandinavian countries and low fees in counties such as Germany, Austria and the Netherlands</a:t>
            </a:r>
          </a:p>
          <a:p>
            <a:pPr lvl="0"/>
            <a:r>
              <a:rPr lang="en-IE" dirty="0"/>
              <a:t>Often lower entry requirements </a:t>
            </a:r>
          </a:p>
          <a:p>
            <a:pPr lvl="0"/>
            <a:r>
              <a:rPr lang="en-IE" dirty="0"/>
              <a:t>Each college has different entry requirements and policies and a lot of research is needed.</a:t>
            </a:r>
          </a:p>
          <a:p>
            <a:pPr lvl="0"/>
            <a:r>
              <a:rPr lang="en-IE" dirty="0"/>
              <a:t>Can apply via </a:t>
            </a:r>
            <a:r>
              <a:rPr lang="en-IE" dirty="0">
                <a:solidFill>
                  <a:srgbClr val="FF0000"/>
                </a:solidFill>
                <a:hlinkClick r:id="rId2"/>
              </a:rPr>
              <a:t>www.eunicas.ie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(38 euro fee to help with application for up to 8 universities in Europe) </a:t>
            </a:r>
          </a:p>
          <a:p>
            <a:endParaRPr lang="en-IE" dirty="0"/>
          </a:p>
        </p:txBody>
      </p:sp>
      <p:pic>
        <p:nvPicPr>
          <p:cNvPr id="1026" name="Picture 2" descr="EUNiCAS - Scoilnet">
            <a:extLst>
              <a:ext uri="{FF2B5EF4-FFF2-40B4-BE49-F238E27FC236}">
                <a16:creationId xmlns:a16="http://schemas.microsoft.com/office/drawing/2014/main" id="{41C6C519-845C-4FD0-9008-131EE915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638"/>
            <a:ext cx="23050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pean Union - Wikipedia">
            <a:extLst>
              <a:ext uri="{FF2B5EF4-FFF2-40B4-BE49-F238E27FC236}">
                <a16:creationId xmlns:a16="http://schemas.microsoft.com/office/drawing/2014/main" id="{02C5F6C4-1417-4EEF-BF29-68210582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85" y="196056"/>
            <a:ext cx="2735796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18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2356384"/>
            <a:ext cx="8590946" cy="58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9560"/>
            <a:ext cx="8537522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4CB3-D350-4718-8931-BDE56ACC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1" y="2509560"/>
            <a:ext cx="8653439" cy="4519840"/>
          </a:xfrm>
        </p:spPr>
        <p:txBody>
          <a:bodyPr anchor="ctr">
            <a:normAutofit fontScale="92500" lnSpcReduction="10000"/>
          </a:bodyPr>
          <a:lstStyle/>
          <a:p>
            <a:r>
              <a:rPr lang="en-IE" sz="2800" dirty="0"/>
              <a:t>Get paid while you train (Electrician in 4</a:t>
            </a:r>
            <a:r>
              <a:rPr lang="en-IE" sz="2800" baseline="30000" dirty="0"/>
              <a:t>th</a:t>
            </a:r>
            <a:r>
              <a:rPr lang="en-IE" sz="2800" dirty="0"/>
              <a:t> year earns 720 a week)</a:t>
            </a:r>
          </a:p>
          <a:p>
            <a:r>
              <a:rPr lang="en-IE" sz="2800" dirty="0"/>
              <a:t>Mix of on the job training and college/training </a:t>
            </a:r>
          </a:p>
          <a:p>
            <a:r>
              <a:rPr lang="en-IE" sz="2800" dirty="0"/>
              <a:t>Traditional apprenticeships – electrician, carpenter, plastering plumbing, mechanic, engineering etc </a:t>
            </a:r>
          </a:p>
          <a:p>
            <a:r>
              <a:rPr lang="en-IE" sz="2800" dirty="0"/>
              <a:t>New apprenticeships – Finance, healthcare, Lab technician, accounts technician, sales, software developer, auctioneering and property etc – new apprenticeships have various entry requirements </a:t>
            </a:r>
          </a:p>
          <a:p>
            <a:r>
              <a:rPr lang="en-IE" sz="2800" dirty="0"/>
              <a:t>It is up to the student to secure an apprenticeship </a:t>
            </a:r>
          </a:p>
          <a:p>
            <a:r>
              <a:rPr lang="en-IE" sz="2800" dirty="0"/>
              <a:t>All can be viewed at the following link: </a:t>
            </a:r>
          </a:p>
          <a:p>
            <a:r>
              <a:rPr lang="en-IE" sz="2800" dirty="0">
                <a:hlinkClick r:id="rId2"/>
              </a:rPr>
              <a:t>https://apprenticeship.ie/</a:t>
            </a:r>
            <a:endParaRPr lang="en-IE" sz="2800" dirty="0"/>
          </a:p>
          <a:p>
            <a:endParaRPr lang="en-IE" sz="1275" dirty="0"/>
          </a:p>
        </p:txBody>
      </p:sp>
      <p:pic>
        <p:nvPicPr>
          <p:cNvPr id="1026" name="Picture 2" descr="International Financial Services Apprenticeships">
            <a:extLst>
              <a:ext uri="{FF2B5EF4-FFF2-40B4-BE49-F238E27FC236}">
                <a16:creationId xmlns:a16="http://schemas.microsoft.com/office/drawing/2014/main" id="{699F6752-1CF1-454E-9D41-52090EAE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71" y="879780"/>
            <a:ext cx="7179470" cy="14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259202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2755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SUSI Eligibilility Reckoner - Get Started">
            <a:extLst>
              <a:ext uri="{FF2B5EF4-FFF2-40B4-BE49-F238E27FC236}">
                <a16:creationId xmlns:a16="http://schemas.microsoft.com/office/drawing/2014/main" id="{C8A85B50-8600-4B85-AD99-AAAF927F4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2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E1E8B6D6-627E-4EAB-9A5A-F554B011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842962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7D47-F2F3-03D2-D1CF-9088CF18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2F877-8276-1E19-BDEF-EB357290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4" y="2133600"/>
            <a:ext cx="8429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84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33FF-2CEA-BD18-B584-D9B91489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dirty="0"/>
              <a:t>Applying to SUSI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80D7-9356-503A-4E20-5092A19A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SUSI will not open for 2024 applications until mid April next year </a:t>
            </a:r>
          </a:p>
          <a:p>
            <a:r>
              <a:rPr lang="en-US" dirty="0"/>
              <a:t>Most of the information on the SUSI website is for the 2023/2024 academic year </a:t>
            </a:r>
          </a:p>
          <a:p>
            <a:r>
              <a:rPr lang="en-US" dirty="0"/>
              <a:t>There have been BIG changes in the 2024 budget </a:t>
            </a:r>
          </a:p>
          <a:p>
            <a:r>
              <a:rPr lang="en-US" dirty="0"/>
              <a:t>SUSI is awarded on household income and will be based on the calendar year 2023 </a:t>
            </a:r>
          </a:p>
          <a:p>
            <a:endParaRPr lang="en-GB" dirty="0"/>
          </a:p>
        </p:txBody>
      </p:sp>
      <p:pic>
        <p:nvPicPr>
          <p:cNvPr id="4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67C85061-5A43-7ACD-11CC-DE745E33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782357"/>
            <a:ext cx="4546848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69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EB18-FC2A-F127-3F87-4E1B2679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7DAE-3422-D1B9-FE47-29D689AFC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020BD-ADE1-85DD-08D9-E5CB85FD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5184576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588F2-9CB7-3487-6837-C25C66A0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9" y="2246313"/>
            <a:ext cx="73056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58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6E7E-8962-205A-204D-46C6CCB3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E56A-131A-1D55-016C-818071C1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A3E7C-64EA-4737-225A-266B9FF9B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" y="2041525"/>
            <a:ext cx="8229600" cy="4267200"/>
          </a:xfrm>
          <a:prstGeom prst="rect">
            <a:avLst/>
          </a:prstGeom>
        </p:spPr>
      </p:pic>
      <p:pic>
        <p:nvPicPr>
          <p:cNvPr id="6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7FE97CC4-9BEB-10A0-4DDD-B1AB14BD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" y="-30418"/>
            <a:ext cx="3028381" cy="16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D9F0-159D-B27B-FDB6-D0756CA6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Grant Rate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38FF-02D3-544A-78CE-42CB48DCA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family income is under €25,000 and in receipt of an income protection payment for 391 days </a:t>
            </a:r>
          </a:p>
          <a:p>
            <a:endParaRPr lang="en-US" dirty="0"/>
          </a:p>
          <a:p>
            <a:r>
              <a:rPr lang="en-US" dirty="0"/>
              <a:t>Student can receive a double maintenance grant payment  </a:t>
            </a:r>
          </a:p>
          <a:p>
            <a:endParaRPr lang="en-GB" dirty="0"/>
          </a:p>
        </p:txBody>
      </p:sp>
      <p:pic>
        <p:nvPicPr>
          <p:cNvPr id="4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A8B03F67-748A-09A1-099E-BB35A9E4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7382"/>
            <a:ext cx="3028381" cy="16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14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8C2E-3026-ED41-EEC6-B9080936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Grant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B65B-A0E8-860F-CC21-DE254543F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95808-44AD-F9F5-4361-AFB04FE7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8229600" cy="47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70BA-1ACA-D722-55E8-D2FD8AFE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658A-AF0F-46F4-E601-E97CF961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BA492-B9D0-4A1F-0836-906BFD4EC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188"/>
            <a:ext cx="9144000" cy="5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3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55BC-A025-1499-B5C6-CFDA0F92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SUSI current thresholds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FA5A-5CCB-A0F6-5CF4-0F5AC631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Undergraduate Income Thresholds and Grant Award Rates | SUSI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0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3350-42B3-41B8-BF80-43EDD77B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CFC0-0EED-46C5-B809-291E116C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CE377-AD8A-4BC3-A80A-23B07AC0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" y="0"/>
            <a:ext cx="90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0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D0BC-49D0-650E-557D-91AAC1BB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2024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1BEB-D565-A966-6979-E7090567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Income threshold to receive band 4 maintenance is €50,840 (increased from €46,790 last year) </a:t>
            </a:r>
          </a:p>
          <a:p>
            <a:endParaRPr lang="en-US" dirty="0"/>
          </a:p>
          <a:p>
            <a:r>
              <a:rPr lang="en-US" dirty="0"/>
              <a:t>Income threshold for 100% student contribution grant (fees) is €55,924 (increased from €50, 840)  </a:t>
            </a:r>
          </a:p>
          <a:p>
            <a:r>
              <a:rPr lang="en-US" dirty="0"/>
              <a:t>* income threshold to be eligible for various SUSI grants can change each year </a:t>
            </a:r>
            <a:endParaRPr lang="en-GB" dirty="0"/>
          </a:p>
        </p:txBody>
      </p:sp>
      <p:pic>
        <p:nvPicPr>
          <p:cNvPr id="4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F8143822-610E-A1E5-181E-B43CA53D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" y="-30418"/>
            <a:ext cx="3028381" cy="1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5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5E82E-4918-40CD-8581-8FD314EF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107" y="116632"/>
            <a:ext cx="5791373" cy="6552728"/>
          </a:xfrm>
        </p:spPr>
        <p:txBody>
          <a:bodyPr anchor="ctr"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900" dirty="0"/>
          </a:p>
          <a:p>
            <a:endParaRPr lang="en-IE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772FD-92A9-4F0A-AF36-FE3E81F3CB58}"/>
              </a:ext>
            </a:extLst>
          </p:cNvPr>
          <p:cNvSpPr txBox="1"/>
          <p:nvPr/>
        </p:nvSpPr>
        <p:spPr>
          <a:xfrm>
            <a:off x="3210356" y="204146"/>
            <a:ext cx="5749365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To check if you are eligible visit </a:t>
            </a:r>
            <a:r>
              <a:rPr lang="en-IE" sz="2200" dirty="0">
                <a:hlinkClick r:id="rId2"/>
              </a:rPr>
              <a:t>https://susi.ie/eligibility-reckoner-app-irish/index.html</a:t>
            </a:r>
            <a:endParaRPr lang="en-I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Can bring maintenance grant to UK/EU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Based on household income and number of dependants ( children under 16 or those in full time education or deemed medically unfit for work)</a:t>
            </a:r>
          </a:p>
          <a:p>
            <a:r>
              <a:rPr lang="en-IE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In separated families income threshold will be based on the parent the child lives with (maintenance is included in income)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Students are allowed earn up to </a:t>
            </a:r>
            <a:r>
              <a:rPr lang="en-US" sz="2200" b="0" i="0" dirty="0">
                <a:solidFill>
                  <a:srgbClr val="161616"/>
                </a:solidFill>
                <a:effectLst/>
                <a:latin typeface="myriad-pro"/>
              </a:rPr>
              <a:t>€6,552 for Holiday Earnings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/>
              <a:t>Apply mid -April 2024 on SUSI.ie – students will need parental help  </a:t>
            </a:r>
          </a:p>
          <a:p>
            <a:endParaRPr lang="en-IE" sz="2200" dirty="0"/>
          </a:p>
        </p:txBody>
      </p:sp>
      <p:pic>
        <p:nvPicPr>
          <p:cNvPr id="13" name="Picture 8" descr="Limerick College of Further Education | Susi - Grant Applications">
            <a:extLst>
              <a:ext uri="{FF2B5EF4-FFF2-40B4-BE49-F238E27FC236}">
                <a16:creationId xmlns:a16="http://schemas.microsoft.com/office/drawing/2014/main" id="{4013CCF9-0C18-4171-A996-43EEDFA2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" y="-30418"/>
            <a:ext cx="3028381" cy="23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61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F1E2-218F-477D-A050-6C4D8FE7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E" sz="4700"/>
              <a:t>Advice to parents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048F42-C1C8-4D71-BAFA-95607C029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84402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020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02235-BEC4-4C88-9CB5-E76001BEF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60648"/>
            <a:ext cx="817879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26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BB14E-F544-4021-A773-B63C48E9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IE" sz="5200">
                <a:solidFill>
                  <a:schemeClr val="bg1"/>
                </a:solidFill>
              </a:rPr>
              <a:t>Irish Times Parent Letter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0737B-9899-4B9F-BA57-48214787A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12950"/>
              </p:ext>
            </p:extLst>
          </p:nvPr>
        </p:nvGraphicFramePr>
        <p:xfrm>
          <a:off x="4101291" y="620392"/>
          <a:ext cx="4697730" cy="604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344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16624" cy="42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4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8055"/>
            <a:ext cx="5401456" cy="1508760"/>
          </a:xfrm>
          <a:prstGeom prst="rect">
            <a:avLst/>
          </a:prstGeom>
          <a:solidFill>
            <a:srgbClr val="4C603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9F4BF-511B-460F-B5A6-54D97469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694944"/>
            <a:ext cx="4957791" cy="104241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E" sz="3400" dirty="0">
                <a:solidFill>
                  <a:srgbClr val="FFFFFF"/>
                </a:solidFill>
              </a:rPr>
              <a:t>Example CAO Colleges/Universities in Surrounding areas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450222"/>
            <a:ext cx="1396288" cy="1506594"/>
          </a:xfrm>
          <a:prstGeom prst="rect">
            <a:avLst/>
          </a:prstGeom>
          <a:solidFill>
            <a:srgbClr val="498CD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BFFB51-CE10-4747-8D87-ABC9CCB69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2130551"/>
            <a:ext cx="2626614" cy="2048256"/>
          </a:xfrm>
          <a:prstGeom prst="rect">
            <a:avLst/>
          </a:prstGeom>
          <a:solidFill>
            <a:srgbClr val="498C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or Staff | Maynooth University">
            <a:extLst>
              <a:ext uri="{FF2B5EF4-FFF2-40B4-BE49-F238E27FC236}">
                <a16:creationId xmlns:a16="http://schemas.microsoft.com/office/drawing/2014/main" id="{30AC8D82-30CD-4830-BC5A-959D87B6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01" y="2742392"/>
            <a:ext cx="2343527" cy="8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B567872-8251-475D-962D-520EE04B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7248" y="2130552"/>
            <a:ext cx="2626614" cy="2048256"/>
          </a:xfrm>
          <a:prstGeom prst="rect">
            <a:avLst/>
          </a:prstGeom>
          <a:solidFill>
            <a:srgbClr val="498C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Technological University Dublin : IE Abroad">
            <a:extLst>
              <a:ext uri="{FF2B5EF4-FFF2-40B4-BE49-F238E27FC236}">
                <a16:creationId xmlns:a16="http://schemas.microsoft.com/office/drawing/2014/main" id="{1017BD3E-4F4D-4309-87B6-2D3262DD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2439" y="2285095"/>
            <a:ext cx="1739168" cy="17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A6DEEC8-CE11-49F4-A18C-EC6EF9B71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343400"/>
            <a:ext cx="2626614" cy="2048256"/>
          </a:xfrm>
          <a:prstGeom prst="rect">
            <a:avLst/>
          </a:prstGeom>
          <a:solidFill>
            <a:srgbClr val="498C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ublin City University | Higher Education Institutions | Higher Education  Authority">
            <a:extLst>
              <a:ext uri="{FF2B5EF4-FFF2-40B4-BE49-F238E27FC236}">
                <a16:creationId xmlns:a16="http://schemas.microsoft.com/office/drawing/2014/main" id="{7150A0CF-C194-4528-B78C-740C9B06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17" y="4497943"/>
            <a:ext cx="2318892" cy="1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9A731F8-6298-4F9F-B7B3-D5A4F4D38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7248" y="4343400"/>
            <a:ext cx="2626614" cy="2048256"/>
          </a:xfrm>
          <a:prstGeom prst="rect">
            <a:avLst/>
          </a:prstGeom>
          <a:solidFill>
            <a:srgbClr val="498CD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Trinity College Dublin drops 44 places in world university rankings">
            <a:extLst>
              <a:ext uri="{FF2B5EF4-FFF2-40B4-BE49-F238E27FC236}">
                <a16:creationId xmlns:a16="http://schemas.microsoft.com/office/drawing/2014/main" id="{E7977110-3822-4B2B-B72C-C23547DA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664" y="4708410"/>
            <a:ext cx="2343527" cy="13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2127680"/>
            <a:ext cx="2915493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B8CC-C45E-4A32-86A3-E5913D46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983" y="2125996"/>
            <a:ext cx="2520159" cy="4265660"/>
          </a:xfrm>
        </p:spPr>
        <p:txBody>
          <a:bodyPr anchor="ctr">
            <a:normAutofit fontScale="92500" lnSpcReduction="10000"/>
          </a:bodyPr>
          <a:lstStyle/>
          <a:p>
            <a:endParaRPr lang="en-IE" sz="1600" dirty="0"/>
          </a:p>
          <a:p>
            <a:r>
              <a:rPr lang="en-IE" sz="1600" dirty="0"/>
              <a:t>NUI Maynooth </a:t>
            </a:r>
          </a:p>
          <a:p>
            <a:r>
              <a:rPr lang="en-IE" sz="1600" dirty="0"/>
              <a:t>DCU – Dublin City University </a:t>
            </a:r>
          </a:p>
          <a:p>
            <a:r>
              <a:rPr lang="en-IE" sz="1600" dirty="0"/>
              <a:t>UCD – University College Dublin </a:t>
            </a:r>
          </a:p>
          <a:p>
            <a:r>
              <a:rPr lang="en-IE" sz="1600" dirty="0"/>
              <a:t>TCD – Trinity College Dublin </a:t>
            </a:r>
          </a:p>
          <a:p>
            <a:r>
              <a:rPr lang="en-IE" sz="1600" dirty="0"/>
              <a:t>TUD – Technological University Dublin</a:t>
            </a:r>
          </a:p>
          <a:p>
            <a:r>
              <a:rPr lang="en-IE" sz="1600" dirty="0"/>
              <a:t>NCAD – National College of Art and Design </a:t>
            </a:r>
          </a:p>
          <a:p>
            <a:r>
              <a:rPr lang="en-IE" sz="1600" dirty="0"/>
              <a:t>NCI – National College of Ireland </a:t>
            </a:r>
          </a:p>
          <a:p>
            <a:r>
              <a:rPr lang="en-IE" sz="1600" dirty="0"/>
              <a:t>RCSI – Royal College of Surgeons Ireland</a:t>
            </a:r>
          </a:p>
          <a:p>
            <a:r>
              <a:rPr lang="en-GB" sz="1600" b="0" i="0" u="none" strike="noStrike" baseline="0" dirty="0"/>
              <a:t>Dun Laoghaire Institute of Art and Design</a:t>
            </a:r>
            <a:r>
              <a:rPr lang="en-IE" sz="1600" dirty="0"/>
              <a:t> </a:t>
            </a:r>
          </a:p>
          <a:p>
            <a:endParaRPr lang="en-IE" sz="1600" dirty="0"/>
          </a:p>
          <a:p>
            <a:endParaRPr lang="en-IE" sz="1600" dirty="0"/>
          </a:p>
        </p:txBody>
      </p:sp>
      <p:pic>
        <p:nvPicPr>
          <p:cNvPr id="1036" name="Picture 12" descr="National College of Ireland (NCI), IFSC, Dublin">
            <a:extLst>
              <a:ext uri="{FF2B5EF4-FFF2-40B4-BE49-F238E27FC236}">
                <a16:creationId xmlns:a16="http://schemas.microsoft.com/office/drawing/2014/main" id="{095338F3-4CBB-4CA4-84F2-20AD28F1F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44" y="306938"/>
            <a:ext cx="1468718" cy="16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CAD Logos - National College of Art and Design">
            <a:extLst>
              <a:ext uri="{FF2B5EF4-FFF2-40B4-BE49-F238E27FC236}">
                <a16:creationId xmlns:a16="http://schemas.microsoft.com/office/drawing/2014/main" id="{57BDDF29-B2DF-48BC-B8A8-9774C6CD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35" y="419127"/>
            <a:ext cx="1705770" cy="15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5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5E11-E62D-4EAC-92BC-D8C9FC2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National Framework of Qualifications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C1DE4-B28B-4CE7-A15A-021CC0E1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i="0" u="none" strike="noStrike" baseline="0" dirty="0">
                <a:solidFill>
                  <a:srgbClr val="FF2600"/>
                </a:solidFill>
                <a:latin typeface="Arial-BoldMT"/>
              </a:rPr>
              <a:t>CAO deals with Level 8 and Level 6/7 Degrees</a:t>
            </a:r>
            <a:endParaRPr lang="en-IE" sz="4400" dirty="0"/>
          </a:p>
        </p:txBody>
      </p:sp>
      <p:pic>
        <p:nvPicPr>
          <p:cNvPr id="1026" name="Picture 2" descr="NFQ">
            <a:extLst>
              <a:ext uri="{FF2B5EF4-FFF2-40B4-BE49-F238E27FC236}">
                <a16:creationId xmlns:a16="http://schemas.microsoft.com/office/drawing/2014/main" id="{5738A2C8-B041-4582-9E47-51A44DE7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24744"/>
            <a:ext cx="8892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F7E23B-3518-49F3-B285-A794A629FE32}"/>
              </a:ext>
            </a:extLst>
          </p:cNvPr>
          <p:cNvSpPr/>
          <p:nvPr/>
        </p:nvSpPr>
        <p:spPr>
          <a:xfrm>
            <a:off x="4603899" y="4130645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FA72D6-5310-44E7-967E-6B7E5C329D86}"/>
              </a:ext>
            </a:extLst>
          </p:cNvPr>
          <p:cNvSpPr/>
          <p:nvPr/>
        </p:nvSpPr>
        <p:spPr>
          <a:xfrm>
            <a:off x="5040052" y="4346669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222317-5907-4DEE-9295-476BF5A5FECD}"/>
              </a:ext>
            </a:extLst>
          </p:cNvPr>
          <p:cNvSpPr/>
          <p:nvPr/>
        </p:nvSpPr>
        <p:spPr>
          <a:xfrm>
            <a:off x="5400092" y="4562693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3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404664"/>
            <a:ext cx="5832648" cy="887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>
                <a:solidFill>
                  <a:srgbClr val="FFFF00"/>
                </a:solidFill>
              </a:rPr>
              <a:t>Sources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GB" altLang="ga-IE" sz="3400" dirty="0"/>
              <a:t>CAO Handbook – </a:t>
            </a:r>
            <a:r>
              <a:rPr lang="en-GB" altLang="ga-IE" sz="3400" dirty="0">
                <a:hlinkClick r:id="rId2"/>
              </a:rPr>
              <a:t>www.cao.ie</a:t>
            </a:r>
            <a:endParaRPr lang="en-GB" altLang="ga-IE" sz="3400" dirty="0"/>
          </a:p>
          <a:p>
            <a:pPr>
              <a:buFontTx/>
              <a:buChar char="•"/>
            </a:pPr>
            <a:r>
              <a:rPr lang="en-GB" altLang="ga-IE" sz="3400" dirty="0"/>
              <a:t>Guidance Counsellors/Teachers</a:t>
            </a:r>
          </a:p>
          <a:p>
            <a:pPr>
              <a:buFontTx/>
              <a:buChar char="•"/>
            </a:pPr>
            <a:r>
              <a:rPr lang="en-GB" altLang="ga-IE" sz="3400" u="sng" dirty="0"/>
              <a:t>Useful Links </a:t>
            </a:r>
          </a:p>
          <a:p>
            <a:pPr lvl="1">
              <a:buFontTx/>
              <a:buChar char="•"/>
            </a:pPr>
            <a:r>
              <a:rPr lang="en-GB" altLang="ga-IE" sz="34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www.careersportal.ie</a:t>
            </a:r>
            <a:endParaRPr lang="en-GB" altLang="ga-IE" sz="3400" u="sng" dirty="0">
              <a:solidFill>
                <a:schemeClr val="hlink"/>
              </a:solidFill>
            </a:endParaRPr>
          </a:p>
          <a:p>
            <a:pPr lvl="1">
              <a:buFontTx/>
              <a:buChar char="•"/>
            </a:pPr>
            <a:r>
              <a:rPr lang="en-GB" altLang="ga-IE" sz="3400" u="sng" dirty="0">
                <a:solidFill>
                  <a:schemeClr val="hlink"/>
                </a:solidFill>
              </a:rPr>
              <a:t>www.qualifax.ie</a:t>
            </a:r>
          </a:p>
          <a:p>
            <a:pPr lvl="1">
              <a:buFontTx/>
              <a:buChar char="•"/>
            </a:pPr>
            <a:r>
              <a:rPr lang="en-GB" altLang="ga-IE" sz="3400" dirty="0">
                <a:solidFill>
                  <a:schemeClr val="hlink"/>
                </a:solidFill>
                <a:hlinkClick r:id="rId4"/>
              </a:rPr>
              <a:t>www.accesscollege.ie</a:t>
            </a:r>
            <a:r>
              <a:rPr lang="en-GB" altLang="ga-IE" sz="3400" dirty="0">
                <a:solidFill>
                  <a:schemeClr val="hlink"/>
                </a:solidFill>
              </a:rPr>
              <a:t> </a:t>
            </a:r>
            <a:r>
              <a:rPr lang="en-GB" altLang="ga-IE" sz="3400" dirty="0"/>
              <a:t>(Hear/Dare) </a:t>
            </a:r>
          </a:p>
          <a:p>
            <a:pPr lvl="1">
              <a:buFontTx/>
              <a:buChar char="•"/>
            </a:pPr>
            <a:r>
              <a:rPr lang="en-GB" altLang="ga-IE" sz="3400" u="sng" dirty="0">
                <a:solidFill>
                  <a:schemeClr val="hlink"/>
                </a:solidFill>
                <a:hlinkClick r:id="rId5"/>
              </a:rPr>
              <a:t>www.ucas.com</a:t>
            </a:r>
            <a:r>
              <a:rPr lang="en-GB" altLang="ga-IE" sz="3400" u="sng" dirty="0">
                <a:solidFill>
                  <a:schemeClr val="hlink"/>
                </a:solidFill>
              </a:rPr>
              <a:t> </a:t>
            </a:r>
            <a:r>
              <a:rPr lang="en-GB" altLang="ga-IE" sz="3400" u="sng" dirty="0"/>
              <a:t>(applying to UK) </a:t>
            </a:r>
          </a:p>
          <a:p>
            <a:pPr lvl="1">
              <a:buFontTx/>
              <a:buChar char="•"/>
            </a:pPr>
            <a:r>
              <a:rPr lang="en-GB" altLang="ga-IE" sz="3400" u="sng" dirty="0">
                <a:solidFill>
                  <a:schemeClr val="hlink"/>
                </a:solidFill>
                <a:hlinkClick r:id="rId6"/>
              </a:rPr>
              <a:t>www.eunicas.ie</a:t>
            </a:r>
            <a:r>
              <a:rPr lang="en-GB" altLang="ga-IE" sz="3400" u="sng" dirty="0">
                <a:solidFill>
                  <a:schemeClr val="hlink"/>
                </a:solidFill>
              </a:rPr>
              <a:t> </a:t>
            </a:r>
            <a:r>
              <a:rPr lang="en-GB" altLang="ga-IE" sz="3400" u="sng" dirty="0"/>
              <a:t>(applying to EU)</a:t>
            </a:r>
          </a:p>
          <a:p>
            <a:pPr lvl="1">
              <a:buFontTx/>
              <a:buChar char="•"/>
            </a:pPr>
            <a:r>
              <a:rPr lang="en-GB" altLang="ga-IE" sz="3400" u="sng" dirty="0">
                <a:solidFill>
                  <a:schemeClr val="hlink"/>
                </a:solidFill>
                <a:hlinkClick r:id="rId7"/>
              </a:rPr>
              <a:t>www.susi.ie</a:t>
            </a:r>
            <a:r>
              <a:rPr lang="en-GB" altLang="ga-IE" sz="3400" u="sng" dirty="0">
                <a:solidFill>
                  <a:schemeClr val="hlink"/>
                </a:solidFill>
              </a:rPr>
              <a:t> </a:t>
            </a:r>
            <a:r>
              <a:rPr lang="en-GB" altLang="ga-IE" sz="3400" u="sng" dirty="0"/>
              <a:t>(Grant Information) </a:t>
            </a:r>
          </a:p>
          <a:p>
            <a:pPr>
              <a:buFontTx/>
              <a:buChar char="•"/>
            </a:pPr>
            <a:endParaRPr lang="en-GB" altLang="ga-IE" sz="3400" dirty="0"/>
          </a:p>
          <a:p>
            <a:pPr>
              <a:buFontTx/>
              <a:buChar char="•"/>
            </a:pPr>
            <a:r>
              <a:rPr lang="en-GB" altLang="ga-IE" sz="3400" dirty="0"/>
              <a:t>Open days - College visits</a:t>
            </a:r>
          </a:p>
          <a:p>
            <a:pPr>
              <a:buFontTx/>
              <a:buChar char="•"/>
            </a:pPr>
            <a:r>
              <a:rPr lang="en-GB" altLang="ga-IE" sz="3400" dirty="0"/>
              <a:t>College Talks in school (TUD, DCU, UCD, Maynooth etc) </a:t>
            </a:r>
          </a:p>
          <a:p>
            <a:pPr>
              <a:buFontTx/>
              <a:buChar char="•"/>
            </a:pPr>
            <a:r>
              <a:rPr lang="en-GB" altLang="ga-IE" sz="3400" dirty="0"/>
              <a:t>Current students / graduates</a:t>
            </a: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87651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ockprintVTI">
  <a:themeElements>
    <a:clrScheme name="AnalogousFromRegularSeed_2SEEDS">
      <a:dk1>
        <a:srgbClr val="000000"/>
      </a:dk1>
      <a:lt1>
        <a:srgbClr val="FFFFFF"/>
      </a:lt1>
      <a:dk2>
        <a:srgbClr val="1B2F30"/>
      </a:dk2>
      <a:lt2>
        <a:srgbClr val="F3F0F0"/>
      </a:lt2>
      <a:accent1>
        <a:srgbClr val="3BABB1"/>
      </a:accent1>
      <a:accent2>
        <a:srgbClr val="46B28B"/>
      </a:accent2>
      <a:accent3>
        <a:srgbClr val="4D8BC3"/>
      </a:accent3>
      <a:accent4>
        <a:srgbClr val="B13B81"/>
      </a:accent4>
      <a:accent5>
        <a:srgbClr val="C34D62"/>
      </a:accent5>
      <a:accent6>
        <a:srgbClr val="B1573B"/>
      </a:accent6>
      <a:hlink>
        <a:srgbClr val="C2504A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4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3E2E8"/>
      </a:lt2>
      <a:accent1>
        <a:srgbClr val="94A84E"/>
      </a:accent1>
      <a:accent2>
        <a:srgbClr val="B8A03A"/>
      </a:accent2>
      <a:accent3>
        <a:srgbClr val="EA884A"/>
      </a:accent3>
      <a:accent4>
        <a:srgbClr val="EB4E52"/>
      </a:accent4>
      <a:accent5>
        <a:srgbClr val="EE6EA7"/>
      </a:accent5>
      <a:accent6>
        <a:srgbClr val="EB4ED5"/>
      </a:accent6>
      <a:hlink>
        <a:srgbClr val="7E6FB1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1246</TotalTime>
  <Words>3037</Words>
  <Application>Microsoft Office PowerPoint</Application>
  <PresentationFormat>On-screen Show (4:3)</PresentationFormat>
  <Paragraphs>375</Paragraphs>
  <Slides>65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Batang</vt:lpstr>
      <vt:lpstr>Arial</vt:lpstr>
      <vt:lpstr>Arial-BoldMT</vt:lpstr>
      <vt:lpstr>ArialMT</vt:lpstr>
      <vt:lpstr>Avenir Next LT Pro</vt:lpstr>
      <vt:lpstr>AvenirNext LT Pro Medium</vt:lpstr>
      <vt:lpstr>Calibri</vt:lpstr>
      <vt:lpstr>Calibri Light</vt:lpstr>
      <vt:lpstr>Century Gothic</vt:lpstr>
      <vt:lpstr>Lato</vt:lpstr>
      <vt:lpstr>Myriad Pro</vt:lpstr>
      <vt:lpstr>myriad-pro</vt:lpstr>
      <vt:lpstr>Tahoma</vt:lpstr>
      <vt:lpstr>Times New Roman</vt:lpstr>
      <vt:lpstr>Verdana</vt:lpstr>
      <vt:lpstr>Wingdings</vt:lpstr>
      <vt:lpstr>Office Theme</vt:lpstr>
      <vt:lpstr>1_Office Theme</vt:lpstr>
      <vt:lpstr>BlockprintVTI</vt:lpstr>
      <vt:lpstr>RetrospectVTI</vt:lpstr>
      <vt:lpstr>CAO and Future Options Parents Information Evening 2023</vt:lpstr>
      <vt:lpstr>Topics covered  </vt:lpstr>
      <vt:lpstr>Guidance </vt:lpstr>
      <vt:lpstr>What is the CAO?</vt:lpstr>
      <vt:lpstr>CAO HANDBOOK</vt:lpstr>
      <vt:lpstr>PowerPoint Presentation</vt:lpstr>
      <vt:lpstr>Example CAO Colleges/Universities in Surrounding areas </vt:lpstr>
      <vt:lpstr>National Framework of Qualifications </vt:lpstr>
      <vt:lpstr>Sources of Information</vt:lpstr>
      <vt:lpstr>Golden Rule....</vt:lpstr>
      <vt:lpstr>Criteria to Access College/University </vt:lpstr>
      <vt:lpstr>PowerPoint Presentation</vt:lpstr>
      <vt:lpstr>Applying to the CAO</vt:lpstr>
      <vt:lpstr>PowerPoint Presentation</vt:lpstr>
      <vt:lpstr>How Places are Allocated?</vt:lpstr>
      <vt:lpstr>How Places are Allocated?</vt:lpstr>
      <vt:lpstr>How are places allocated?</vt:lpstr>
      <vt:lpstr>PowerPoint Presentation</vt:lpstr>
      <vt:lpstr>PowerPoint Presentation</vt:lpstr>
      <vt:lpstr>PowerPoint Presentation</vt:lpstr>
      <vt:lpstr>PowerPoint Presentation</vt:lpstr>
      <vt:lpstr>Important Information </vt:lpstr>
      <vt:lpstr>Exemptions from Minimum entry requirements </vt:lpstr>
      <vt:lpstr>PowerPoint Presentation</vt:lpstr>
      <vt:lpstr>Dos / Don'ts of CAO Applications</vt:lpstr>
      <vt:lpstr>Searching on careersportal.ie - Demo</vt:lpstr>
      <vt:lpstr>PowerPoint Presentation</vt:lpstr>
      <vt:lpstr>PowerPoint Presentation</vt:lpstr>
      <vt:lpstr>PowerPoint Presentation</vt:lpstr>
      <vt:lpstr>PowerPoint Presentation</vt:lpstr>
      <vt:lpstr>     You need to meet a combination of factors e.g 1+2 and 3,4,5</vt:lpstr>
      <vt:lpstr>PowerPoint Presentation</vt:lpstr>
      <vt:lpstr>Last years presentation HEAR Application Information Session 2024 will take place online on Saturday 13th January 2024.</vt:lpstr>
      <vt:lpstr>PowerPoint Presentation</vt:lpstr>
      <vt:lpstr>Benefits of DARE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Information Form (SIF)</vt:lpstr>
      <vt:lpstr>Section A – On CAO – Completed by Student </vt:lpstr>
      <vt:lpstr>Link to all DARE Forms </vt:lpstr>
      <vt:lpstr>Last years presentation-  The DARE Application Information Session will take place 13th January 2024 </vt:lpstr>
      <vt:lpstr>PowerPoint Presentation</vt:lpstr>
      <vt:lpstr>Post Leaving Certificate Course – Colleges of Further Education  </vt:lpstr>
      <vt:lpstr>Who is PLC for?</vt:lpstr>
      <vt:lpstr>UCAS </vt:lpstr>
      <vt:lpstr> </vt:lpstr>
      <vt:lpstr>PowerPoint Presentation</vt:lpstr>
      <vt:lpstr>PowerPoint Presentation</vt:lpstr>
      <vt:lpstr>Applying to SUSI </vt:lpstr>
      <vt:lpstr>PowerPoint Presentation</vt:lpstr>
      <vt:lpstr>PowerPoint Presentation</vt:lpstr>
      <vt:lpstr>Special Grant Rate </vt:lpstr>
      <vt:lpstr>Maintenance Grant</vt:lpstr>
      <vt:lpstr>PowerPoint Presentation</vt:lpstr>
      <vt:lpstr>SUSI current thresholds </vt:lpstr>
      <vt:lpstr>Budget 2024 </vt:lpstr>
      <vt:lpstr>PowerPoint Presentation</vt:lpstr>
      <vt:lpstr>Advice to parents </vt:lpstr>
      <vt:lpstr>PowerPoint Presentation</vt:lpstr>
      <vt:lpstr>Irish Times Parent Letter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</dc:creator>
  <cp:lastModifiedBy>Stephanie Shearman (Kishoge CC)</cp:lastModifiedBy>
  <cp:revision>41</cp:revision>
  <dcterms:created xsi:type="dcterms:W3CDTF">2014-11-12T15:52:27Z</dcterms:created>
  <dcterms:modified xsi:type="dcterms:W3CDTF">2023-11-08T09:50:14Z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170d26-a298-4fcb-93e8-f72c55c78d0a_Enabled">
    <vt:lpwstr>true</vt:lpwstr>
  </property>
  <property fmtid="{D5CDD505-2E9C-101B-9397-08002B2CF9AE}" pid="3" name="MSIP_Label_bb170d26-a298-4fcb-93e8-f72c55c78d0a_SetDate">
    <vt:lpwstr>2022-11-27T14:43:44Z</vt:lpwstr>
  </property>
  <property fmtid="{D5CDD505-2E9C-101B-9397-08002B2CF9AE}" pid="4" name="MSIP_Label_bb170d26-a298-4fcb-93e8-f72c55c78d0a_Method">
    <vt:lpwstr>Standard</vt:lpwstr>
  </property>
  <property fmtid="{D5CDD505-2E9C-101B-9397-08002B2CF9AE}" pid="5" name="MSIP_Label_bb170d26-a298-4fcb-93e8-f72c55c78d0a_Name">
    <vt:lpwstr>defa4170-0d19-0005-0004-bc88714345d2</vt:lpwstr>
  </property>
  <property fmtid="{D5CDD505-2E9C-101B-9397-08002B2CF9AE}" pid="6" name="MSIP_Label_bb170d26-a298-4fcb-93e8-f72c55c78d0a_SiteId">
    <vt:lpwstr>3ed6c8f5-4c16-44ad-9eed-60f851834a84</vt:lpwstr>
  </property>
  <property fmtid="{D5CDD505-2E9C-101B-9397-08002B2CF9AE}" pid="7" name="MSIP_Label_bb170d26-a298-4fcb-93e8-f72c55c78d0a_ActionId">
    <vt:lpwstr>88b9ec02-a036-4a83-a95a-f1af2357de47</vt:lpwstr>
  </property>
  <property fmtid="{D5CDD505-2E9C-101B-9397-08002B2CF9AE}" pid="8" name="MSIP_Label_bb170d26-a298-4fcb-93e8-f72c55c78d0a_ContentBits">
    <vt:lpwstr>0</vt:lpwstr>
  </property>
</Properties>
</file>